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4630400" cy="8229600"/>
  <p:notesSz cx="8229600" cy="14630400"/>
  <p:embeddedFontLst>
    <p:embeddedFont>
      <p:font typeface="Heebo Light" panose="020F0502020204030204" pitchFamily="2" charset="-79"/>
      <p:regular r:id="rId13"/>
    </p:embeddedFont>
    <p:embeddedFont>
      <p:font typeface="Montserrat" panose="00000500000000000000" pitchFamily="2" charset="0"/>
      <p:regular r:id="rId14"/>
      <p:bold r:id="rId1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80" d="100"/>
          <a:sy n="80" d="100"/>
        </p:scale>
        <p:origin x="139"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OLI AHMED" userId="bf1cc3904578647a" providerId="LiveId" clId="{6B8B0CD1-4828-428B-BB9C-27E46787B79A}"/>
    <pc:docChg chg="modSld">
      <pc:chgData name="OLI AHMED" userId="bf1cc3904578647a" providerId="LiveId" clId="{6B8B0CD1-4828-428B-BB9C-27E46787B79A}" dt="2025-07-09T20:33:36.230" v="1" actId="20577"/>
      <pc:docMkLst>
        <pc:docMk/>
      </pc:docMkLst>
      <pc:sldChg chg="modSp mod">
        <pc:chgData name="OLI AHMED" userId="bf1cc3904578647a" providerId="LiveId" clId="{6B8B0CD1-4828-428B-BB9C-27E46787B79A}" dt="2025-07-09T20:33:36.230" v="1" actId="20577"/>
        <pc:sldMkLst>
          <pc:docMk/>
          <pc:sldMk cId="0" sldId="256"/>
        </pc:sldMkLst>
        <pc:spChg chg="mod">
          <ac:chgData name="OLI AHMED" userId="bf1cc3904578647a" providerId="LiveId" clId="{6B8B0CD1-4828-428B-BB9C-27E46787B79A}" dt="2025-07-09T20:33:36.230" v="1" actId="20577"/>
          <ac:spMkLst>
            <pc:docMk/>
            <pc:sldMk cId="0" sldId="256"/>
            <ac:spMk id="4"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10888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10.xml"/><Relationship Id="rId5" Type="http://schemas.openxmlformats.org/officeDocument/2006/relationships/image" Target="../media/image18.pn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773198"/>
            <a:ext cx="7556421" cy="2480310"/>
          </a:xfrm>
          <a:prstGeom prst="rect">
            <a:avLst/>
          </a:prstGeom>
          <a:noFill/>
          <a:ln/>
        </p:spPr>
        <p:txBody>
          <a:bodyPr wrap="square" lIns="0" tIns="0" rIns="0" bIns="0" rtlCol="0" anchor="t"/>
          <a:lstStyle/>
          <a:p>
            <a:pPr marL="0" indent="0" algn="l">
              <a:lnSpc>
                <a:spcPts val="4850"/>
              </a:lnSpc>
              <a:buNone/>
            </a:pPr>
            <a:r>
              <a:rPr lang="en-US" sz="3900" b="1" dirty="0">
                <a:solidFill>
                  <a:srgbClr val="F2F0F4"/>
                </a:solidFill>
                <a:latin typeface="Montserrat" pitchFamily="34" charset="0"/>
                <a:ea typeface="Montserrat" pitchFamily="34" charset="-122"/>
                <a:cs typeface="Montserrat" pitchFamily="34" charset="-120"/>
              </a:rPr>
              <a:t>Unveiling Artificial Intelligence: A Journey Through Learning and Innovation</a:t>
            </a:r>
            <a:endParaRPr lang="en-US" sz="3900" dirty="0"/>
          </a:p>
        </p:txBody>
      </p:sp>
      <p:sp>
        <p:nvSpPr>
          <p:cNvPr id="4" name="Text 1"/>
          <p:cNvSpPr/>
          <p:nvPr/>
        </p:nvSpPr>
        <p:spPr>
          <a:xfrm>
            <a:off x="6280190" y="4551164"/>
            <a:ext cx="7556421" cy="1905238"/>
          </a:xfrm>
          <a:prstGeom prst="rect">
            <a:avLst/>
          </a:prstGeom>
          <a:noFill/>
          <a:ln/>
        </p:spPr>
        <p:txBody>
          <a:bodyPr wrap="square" lIns="0" tIns="0" rIns="0" bIns="0" rtlCol="0" anchor="t"/>
          <a:lstStyle/>
          <a:p>
            <a:pPr marL="0" indent="0" algn="l">
              <a:lnSpc>
                <a:spcPts val="2500"/>
              </a:lnSpc>
              <a:buNone/>
            </a:pPr>
            <a:r>
              <a:rPr lang="en-US" sz="1550" dirty="0">
                <a:solidFill>
                  <a:srgbClr val="DCD7E5"/>
                </a:solidFill>
                <a:latin typeface="Heebo Light" pitchFamily="34" charset="0"/>
                <a:ea typeface="Heebo Light" pitchFamily="34" charset="-122"/>
                <a:cs typeface="Heebo Light" pitchFamily="34" charset="-120"/>
              </a:rPr>
              <a:t>Assalamu Alaikum and hello everyone. Welcome to this presentation on Artificial Intelligence. Over the past six months, under the esteemed supervision of</a:t>
            </a:r>
            <a:r>
              <a:rPr lang="en-US" sz="1550" b="1" dirty="0">
                <a:solidFill>
                  <a:srgbClr val="DCD7E5"/>
                </a:solidFill>
                <a:latin typeface="Heebo Light" pitchFamily="34" charset="0"/>
                <a:ea typeface="Heebo Light" pitchFamily="34" charset="-122"/>
                <a:cs typeface="Heebo Light" pitchFamily="34" charset="-120"/>
              </a:rPr>
              <a:t> Razorshi </a:t>
            </a:r>
            <a:r>
              <a:rPr lang="en-US" sz="1550" b="1" dirty="0" err="1">
                <a:solidFill>
                  <a:srgbClr val="DCD7E5"/>
                </a:solidFill>
                <a:latin typeface="Heebo Light" pitchFamily="34" charset="0"/>
                <a:ea typeface="Heebo Light" pitchFamily="34" charset="-122"/>
                <a:cs typeface="Heebo Light" pitchFamily="34" charset="-120"/>
              </a:rPr>
              <a:t>Prozzal</a:t>
            </a:r>
            <a:r>
              <a:rPr lang="en-US" sz="1550" b="1" dirty="0">
                <a:solidFill>
                  <a:srgbClr val="DCD7E5"/>
                </a:solidFill>
                <a:latin typeface="Heebo Light" pitchFamily="34" charset="0"/>
                <a:ea typeface="Heebo Light" pitchFamily="34" charset="-122"/>
                <a:cs typeface="Heebo Light" pitchFamily="34" charset="-120"/>
              </a:rPr>
              <a:t> Talukder</a:t>
            </a:r>
            <a:r>
              <a:rPr lang="en-US" sz="1550" dirty="0">
                <a:solidFill>
                  <a:srgbClr val="DCD7E5"/>
                </a:solidFill>
                <a:latin typeface="Heebo Light" pitchFamily="34" charset="0"/>
                <a:ea typeface="Heebo Light" pitchFamily="34" charset="-122"/>
                <a:cs typeface="Heebo Light" pitchFamily="34" charset="-120"/>
              </a:rPr>
              <a:t>, I've embarked on an intensive journey into the world of AI. This presentation summarizes my key learnings, the practical labs I've completed, and the valuable skills I've gained during this course, which ran from</a:t>
            </a:r>
            <a:r>
              <a:rPr lang="en-US" sz="1550" b="1" dirty="0">
                <a:solidFill>
                  <a:srgbClr val="DCD7E5"/>
                </a:solidFill>
                <a:latin typeface="Heebo Light" pitchFamily="34" charset="0"/>
                <a:ea typeface="Heebo Light" pitchFamily="34" charset="-122"/>
                <a:cs typeface="Heebo Light" pitchFamily="34" charset="-120"/>
              </a:rPr>
              <a:t> January to June</a:t>
            </a:r>
            <a:r>
              <a:rPr lang="en-US" sz="1550" dirty="0">
                <a:solidFill>
                  <a:srgbClr val="DCD7E5"/>
                </a:solidFill>
                <a:latin typeface="Heebo Light" pitchFamily="34" charset="0"/>
                <a:ea typeface="Heebo Light" pitchFamily="34" charset="-122"/>
                <a:cs typeface="Heebo Light" pitchFamily="34" charset="-120"/>
              </a:rPr>
              <a:t> 2025. It's a privilege to share my insights with you today, presented by</a:t>
            </a:r>
            <a:r>
              <a:rPr lang="en-US" sz="1550" b="1" dirty="0">
                <a:solidFill>
                  <a:srgbClr val="DCD7E5"/>
                </a:solidFill>
                <a:latin typeface="Heebo Light" pitchFamily="34" charset="0"/>
                <a:ea typeface="Heebo Light" pitchFamily="34" charset="-122"/>
                <a:cs typeface="Heebo Light" pitchFamily="34" charset="-120"/>
              </a:rPr>
              <a:t> Masum Prodhania</a:t>
            </a:r>
            <a:r>
              <a:rPr lang="en-US" sz="1550" dirty="0">
                <a:solidFill>
                  <a:srgbClr val="DCD7E5"/>
                </a:solidFill>
                <a:latin typeface="Heebo Light" pitchFamily="34" charset="0"/>
                <a:ea typeface="Heebo Light" pitchFamily="34" charset="-122"/>
                <a:cs typeface="Heebo Light" pitchFamily="34" charset="-120"/>
              </a:rPr>
              <a:t>.</a:t>
            </a:r>
            <a:endParaRPr lang="en-US" sz="15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93790" y="1329095"/>
            <a:ext cx="12956619" cy="620078"/>
          </a:xfrm>
          <a:prstGeom prst="rect">
            <a:avLst/>
          </a:prstGeom>
          <a:noFill/>
          <a:ln/>
        </p:spPr>
        <p:txBody>
          <a:bodyPr wrap="none" lIns="0" tIns="0" rIns="0" bIns="0" rtlCol="0" anchor="t"/>
          <a:lstStyle/>
          <a:p>
            <a:pPr marL="0" indent="0" algn="l">
              <a:lnSpc>
                <a:spcPts val="4850"/>
              </a:lnSpc>
              <a:buNone/>
            </a:pPr>
            <a:r>
              <a:rPr lang="en-US" sz="3900" b="1" dirty="0">
                <a:solidFill>
                  <a:srgbClr val="F2F0F4"/>
                </a:solidFill>
                <a:latin typeface="Montserrat" pitchFamily="34" charset="0"/>
                <a:ea typeface="Montserrat" pitchFamily="34" charset="-122"/>
                <a:cs typeface="Montserrat" pitchFamily="34" charset="-120"/>
              </a:rPr>
              <a:t>Conclusion: A Foundation for Future AI Endeavors</a:t>
            </a:r>
            <a:endParaRPr lang="en-US" sz="3900" dirty="0"/>
          </a:p>
        </p:txBody>
      </p:sp>
      <p:sp>
        <p:nvSpPr>
          <p:cNvPr id="3" name="Text 1"/>
          <p:cNvSpPr/>
          <p:nvPr/>
        </p:nvSpPr>
        <p:spPr>
          <a:xfrm>
            <a:off x="793790" y="2346008"/>
            <a:ext cx="13042821" cy="635079"/>
          </a:xfrm>
          <a:prstGeom prst="rect">
            <a:avLst/>
          </a:prstGeom>
          <a:noFill/>
          <a:ln/>
        </p:spPr>
        <p:txBody>
          <a:bodyPr wrap="square" lIns="0" tIns="0" rIns="0" bIns="0" rtlCol="0" anchor="t"/>
          <a:lstStyle/>
          <a:p>
            <a:pPr marL="0" indent="0" algn="l">
              <a:lnSpc>
                <a:spcPts val="2500"/>
              </a:lnSpc>
              <a:buNone/>
            </a:pPr>
            <a:r>
              <a:rPr lang="en-US" sz="1550" dirty="0">
                <a:solidFill>
                  <a:srgbClr val="DCD7E5"/>
                </a:solidFill>
                <a:latin typeface="Heebo Light" pitchFamily="34" charset="0"/>
                <a:ea typeface="Heebo Light" pitchFamily="34" charset="-122"/>
                <a:cs typeface="Heebo Light" pitchFamily="34" charset="-120"/>
              </a:rPr>
              <a:t>This comprehensive AI course has provided me with a robust foundation in understanding and implementing artificial intelligence systems. From theoretical concepts to practical applications, the journey has been transformative.</a:t>
            </a:r>
            <a:endParaRPr lang="en-US" sz="1550" dirty="0"/>
          </a:p>
        </p:txBody>
      </p:sp>
      <p:sp>
        <p:nvSpPr>
          <p:cNvPr id="4" name="Text 2"/>
          <p:cNvSpPr/>
          <p:nvPr/>
        </p:nvSpPr>
        <p:spPr>
          <a:xfrm>
            <a:off x="793790" y="3204329"/>
            <a:ext cx="13042821" cy="635079"/>
          </a:xfrm>
          <a:prstGeom prst="rect">
            <a:avLst/>
          </a:prstGeom>
          <a:noFill/>
          <a:ln/>
        </p:spPr>
        <p:txBody>
          <a:bodyPr wrap="square" lIns="0" tIns="0" rIns="0" bIns="0" rtlCol="0" anchor="t"/>
          <a:lstStyle/>
          <a:p>
            <a:pPr marL="342900" indent="-342900" algn="l">
              <a:lnSpc>
                <a:spcPts val="2500"/>
              </a:lnSpc>
              <a:buSzPct val="100000"/>
              <a:buChar char="•"/>
            </a:pPr>
            <a:r>
              <a:rPr lang="en-US" sz="1550" dirty="0">
                <a:solidFill>
                  <a:srgbClr val="DCD7E5"/>
                </a:solidFill>
                <a:latin typeface="Heebo Light" pitchFamily="34" charset="0"/>
                <a:ea typeface="Heebo Light" pitchFamily="34" charset="-122"/>
                <a:cs typeface="Heebo Light" pitchFamily="34" charset="-120"/>
              </a:rPr>
              <a:t>I now possess a </a:t>
            </a:r>
            <a:r>
              <a:rPr lang="en-US" sz="1550" b="1" dirty="0">
                <a:solidFill>
                  <a:srgbClr val="DCD7E5"/>
                </a:solidFill>
                <a:latin typeface="Heebo Light" pitchFamily="34" charset="0"/>
                <a:ea typeface="Heebo Light" pitchFamily="34" charset="-122"/>
                <a:cs typeface="Heebo Light" pitchFamily="34" charset="-120"/>
              </a:rPr>
              <a:t>strong theoretical and practical understanding</a:t>
            </a:r>
            <a:r>
              <a:rPr lang="en-US" sz="1550" dirty="0">
                <a:solidFill>
                  <a:srgbClr val="DCD7E5"/>
                </a:solidFill>
                <a:latin typeface="Heebo Light" pitchFamily="34" charset="0"/>
                <a:ea typeface="Heebo Light" pitchFamily="34" charset="-122"/>
                <a:cs typeface="Heebo Light" pitchFamily="34" charset="-120"/>
              </a:rPr>
              <a:t> of AI systems, equipped with the knowledge to design, develop, and analyze intelligent agents.</a:t>
            </a:r>
            <a:endParaRPr lang="en-US" sz="1550" dirty="0"/>
          </a:p>
        </p:txBody>
      </p:sp>
      <p:sp>
        <p:nvSpPr>
          <p:cNvPr id="5" name="Text 3"/>
          <p:cNvSpPr/>
          <p:nvPr/>
        </p:nvSpPr>
        <p:spPr>
          <a:xfrm>
            <a:off x="793790" y="3908822"/>
            <a:ext cx="13042821" cy="635079"/>
          </a:xfrm>
          <a:prstGeom prst="rect">
            <a:avLst/>
          </a:prstGeom>
          <a:noFill/>
          <a:ln/>
        </p:spPr>
        <p:txBody>
          <a:bodyPr wrap="square" lIns="0" tIns="0" rIns="0" bIns="0" rtlCol="0" anchor="t"/>
          <a:lstStyle/>
          <a:p>
            <a:pPr marL="342900" indent="-342900" algn="l">
              <a:lnSpc>
                <a:spcPts val="2500"/>
              </a:lnSpc>
              <a:buSzPct val="100000"/>
              <a:buChar char="•"/>
            </a:pPr>
            <a:r>
              <a:rPr lang="en-US" sz="1550" dirty="0">
                <a:solidFill>
                  <a:srgbClr val="DCD7E5"/>
                </a:solidFill>
                <a:latin typeface="Heebo Light" pitchFamily="34" charset="0"/>
                <a:ea typeface="Heebo Light" pitchFamily="34" charset="-122"/>
                <a:cs typeface="Heebo Light" pitchFamily="34" charset="-120"/>
              </a:rPr>
              <a:t>My </a:t>
            </a:r>
            <a:r>
              <a:rPr lang="en-US" sz="1550" b="1" dirty="0">
                <a:solidFill>
                  <a:srgbClr val="DCD7E5"/>
                </a:solidFill>
                <a:latin typeface="Heebo Light" pitchFamily="34" charset="0"/>
                <a:ea typeface="Heebo Light" pitchFamily="34" charset="-122"/>
                <a:cs typeface="Heebo Light" pitchFamily="34" charset="-120"/>
              </a:rPr>
              <a:t>technical skills</a:t>
            </a:r>
            <a:r>
              <a:rPr lang="en-US" sz="1550" dirty="0">
                <a:solidFill>
                  <a:srgbClr val="DCD7E5"/>
                </a:solidFill>
                <a:latin typeface="Heebo Light" pitchFamily="34" charset="0"/>
                <a:ea typeface="Heebo Light" pitchFamily="34" charset="-122"/>
                <a:cs typeface="Heebo Light" pitchFamily="34" charset="-120"/>
              </a:rPr>
              <a:t> in programming, algorithm implementation, and problem-solving have been significantly enhanced, particularly in Python and various AI tools.</a:t>
            </a:r>
            <a:endParaRPr lang="en-US" sz="1550" dirty="0"/>
          </a:p>
        </p:txBody>
      </p:sp>
      <p:sp>
        <p:nvSpPr>
          <p:cNvPr id="6" name="Text 4"/>
          <p:cNvSpPr/>
          <p:nvPr/>
        </p:nvSpPr>
        <p:spPr>
          <a:xfrm>
            <a:off x="793790" y="4613315"/>
            <a:ext cx="13042821" cy="635079"/>
          </a:xfrm>
          <a:prstGeom prst="rect">
            <a:avLst/>
          </a:prstGeom>
          <a:noFill/>
          <a:ln/>
        </p:spPr>
        <p:txBody>
          <a:bodyPr wrap="square" lIns="0" tIns="0" rIns="0" bIns="0" rtlCol="0" anchor="t"/>
          <a:lstStyle/>
          <a:p>
            <a:pPr marL="342900" indent="-342900" algn="l">
              <a:lnSpc>
                <a:spcPts val="2500"/>
              </a:lnSpc>
              <a:buSzPct val="100000"/>
              <a:buChar char="•"/>
            </a:pPr>
            <a:r>
              <a:rPr lang="en-US" sz="1550" dirty="0">
                <a:solidFill>
                  <a:srgbClr val="DCD7E5"/>
                </a:solidFill>
                <a:latin typeface="Heebo Light" pitchFamily="34" charset="0"/>
                <a:ea typeface="Heebo Light" pitchFamily="34" charset="-122"/>
                <a:cs typeface="Heebo Light" pitchFamily="34" charset="-120"/>
              </a:rPr>
              <a:t>Crucially, my </a:t>
            </a:r>
            <a:r>
              <a:rPr lang="en-US" sz="1550" b="1" dirty="0">
                <a:solidFill>
                  <a:srgbClr val="DCD7E5"/>
                </a:solidFill>
                <a:latin typeface="Heebo Light" pitchFamily="34" charset="0"/>
                <a:ea typeface="Heebo Light" pitchFamily="34" charset="-122"/>
                <a:cs typeface="Heebo Light" pitchFamily="34" charset="-120"/>
              </a:rPr>
              <a:t>communication skills</a:t>
            </a:r>
            <a:r>
              <a:rPr lang="en-US" sz="1550" dirty="0">
                <a:solidFill>
                  <a:srgbClr val="DCD7E5"/>
                </a:solidFill>
                <a:latin typeface="Heebo Light" pitchFamily="34" charset="0"/>
                <a:ea typeface="Heebo Light" pitchFamily="34" charset="-122"/>
                <a:cs typeface="Heebo Light" pitchFamily="34" charset="-120"/>
              </a:rPr>
              <a:t> have improved through numerous presentations and project discussions, enabling me to articulate complex technical concepts clearly and effectively.</a:t>
            </a:r>
            <a:endParaRPr lang="en-US" sz="1550" dirty="0"/>
          </a:p>
        </p:txBody>
      </p:sp>
      <p:sp>
        <p:nvSpPr>
          <p:cNvPr id="7" name="Text 5"/>
          <p:cNvSpPr/>
          <p:nvPr/>
        </p:nvSpPr>
        <p:spPr>
          <a:xfrm>
            <a:off x="793790" y="5471636"/>
            <a:ext cx="13042821" cy="635079"/>
          </a:xfrm>
          <a:prstGeom prst="rect">
            <a:avLst/>
          </a:prstGeom>
          <a:noFill/>
          <a:ln/>
        </p:spPr>
        <p:txBody>
          <a:bodyPr wrap="square" lIns="0" tIns="0" rIns="0" bIns="0" rtlCol="0" anchor="t"/>
          <a:lstStyle/>
          <a:p>
            <a:pPr marL="0" indent="0" algn="l">
              <a:lnSpc>
                <a:spcPts val="2500"/>
              </a:lnSpc>
              <a:buNone/>
            </a:pPr>
            <a:r>
              <a:rPr lang="en-US" sz="1550" dirty="0">
                <a:solidFill>
                  <a:srgbClr val="DCD7E5"/>
                </a:solidFill>
                <a:latin typeface="Heebo Light" pitchFamily="34" charset="0"/>
                <a:ea typeface="Heebo Light" pitchFamily="34" charset="-122"/>
                <a:cs typeface="Heebo Light" pitchFamily="34" charset="-120"/>
              </a:rPr>
              <a:t>I extend my heartfelt gratitude to my esteemed supervisor,</a:t>
            </a:r>
            <a:r>
              <a:rPr lang="en-US" sz="1550" b="1" dirty="0">
                <a:solidFill>
                  <a:srgbClr val="DCD7E5"/>
                </a:solidFill>
                <a:latin typeface="Heebo Light" pitchFamily="34" charset="0"/>
                <a:ea typeface="Heebo Light" pitchFamily="34" charset="-122"/>
                <a:cs typeface="Heebo Light" pitchFamily="34" charset="-120"/>
              </a:rPr>
              <a:t> Razorshi Prozzal Talukder</a:t>
            </a:r>
            <a:r>
              <a:rPr lang="en-US" sz="1550" dirty="0">
                <a:solidFill>
                  <a:srgbClr val="DCD7E5"/>
                </a:solidFill>
                <a:latin typeface="Heebo Light" pitchFamily="34" charset="0"/>
                <a:ea typeface="Heebo Light" pitchFamily="34" charset="-122"/>
                <a:cs typeface="Heebo Light" pitchFamily="34" charset="-120"/>
              </a:rPr>
              <a:t>, and my dedicated team for their unwavering support, guidance, and collaboration throughout this learning journey. Their insights and assistance were invaluable to my progress.</a:t>
            </a:r>
            <a:endParaRPr lang="en-US" sz="1550" dirty="0"/>
          </a:p>
        </p:txBody>
      </p:sp>
      <p:sp>
        <p:nvSpPr>
          <p:cNvPr id="8" name="Text 6"/>
          <p:cNvSpPr/>
          <p:nvPr/>
        </p:nvSpPr>
        <p:spPr>
          <a:xfrm>
            <a:off x="793790" y="6404372"/>
            <a:ext cx="5181481" cy="496133"/>
          </a:xfrm>
          <a:prstGeom prst="rect">
            <a:avLst/>
          </a:prstGeom>
          <a:noFill/>
          <a:ln/>
        </p:spPr>
        <p:txBody>
          <a:bodyPr wrap="none" lIns="0" tIns="0" rIns="0" bIns="0" rtlCol="0" anchor="t"/>
          <a:lstStyle/>
          <a:p>
            <a:pPr marL="0" indent="0" algn="l">
              <a:lnSpc>
                <a:spcPts val="3900"/>
              </a:lnSpc>
              <a:buNone/>
            </a:pPr>
            <a:r>
              <a:rPr lang="en-US" sz="3100" dirty="0">
                <a:solidFill>
                  <a:srgbClr val="F2F0F4"/>
                </a:solidFill>
                <a:latin typeface="Montserrat" pitchFamily="34" charset="0"/>
                <a:ea typeface="Montserrat" pitchFamily="34" charset="-122"/>
                <a:cs typeface="Montserrat" pitchFamily="34" charset="-120"/>
              </a:rPr>
              <a:t>Thank you all for listening!</a:t>
            </a:r>
            <a:endParaRPr lang="en-US" sz="31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565071" y="388382"/>
            <a:ext cx="3624858" cy="286941"/>
          </a:xfrm>
          <a:prstGeom prst="rect">
            <a:avLst/>
          </a:prstGeom>
          <a:noFill/>
          <a:ln/>
        </p:spPr>
        <p:txBody>
          <a:bodyPr wrap="none" lIns="0" tIns="0" rIns="0" bIns="0" rtlCol="0" anchor="t"/>
          <a:lstStyle/>
          <a:p>
            <a:pPr marL="0" indent="0" algn="l">
              <a:lnSpc>
                <a:spcPts val="2250"/>
              </a:lnSpc>
              <a:buNone/>
            </a:pPr>
            <a:r>
              <a:rPr lang="en-US" sz="1800" b="1" dirty="0">
                <a:solidFill>
                  <a:srgbClr val="F2F0F4"/>
                </a:solidFill>
                <a:latin typeface="Montserrat" pitchFamily="34" charset="0"/>
                <a:ea typeface="Montserrat" pitchFamily="34" charset="-122"/>
                <a:cs typeface="Montserrat" pitchFamily="34" charset="-120"/>
              </a:rPr>
              <a:t>What is Artificial Intelligence?</a:t>
            </a:r>
            <a:endParaRPr lang="en-US" sz="1800" dirty="0"/>
          </a:p>
        </p:txBody>
      </p:sp>
      <p:sp>
        <p:nvSpPr>
          <p:cNvPr id="3" name="Text 1"/>
          <p:cNvSpPr/>
          <p:nvPr/>
        </p:nvSpPr>
        <p:spPr>
          <a:xfrm>
            <a:off x="565071" y="858917"/>
            <a:ext cx="13500259" cy="367189"/>
          </a:xfrm>
          <a:prstGeom prst="rect">
            <a:avLst/>
          </a:prstGeom>
          <a:noFill/>
          <a:ln/>
        </p:spPr>
        <p:txBody>
          <a:bodyPr wrap="square" lIns="0" tIns="0" rIns="0" bIns="0" rtlCol="0" anchor="t"/>
          <a:lstStyle/>
          <a:p>
            <a:pPr marL="0" indent="0" algn="l">
              <a:lnSpc>
                <a:spcPts val="1400"/>
              </a:lnSpc>
              <a:buNone/>
            </a:pPr>
            <a:r>
              <a:rPr lang="en-US" sz="900" dirty="0">
                <a:solidFill>
                  <a:srgbClr val="DCD7E5"/>
                </a:solidFill>
                <a:latin typeface="Heebo Light" pitchFamily="34" charset="0"/>
                <a:ea typeface="Heebo Light" pitchFamily="34" charset="-122"/>
                <a:cs typeface="Heebo Light" pitchFamily="34" charset="-120"/>
              </a:rPr>
              <a:t>Artificial Intelligence (AI) fundamentally aims to empower machines with the ability to think and act like humans, enabling them to perceive, reason, and make decisions. This involves understanding diverse environments, which can be categorized by their observability and determinism.</a:t>
            </a:r>
            <a:endParaRPr lang="en-US" sz="900" dirty="0"/>
          </a:p>
        </p:txBody>
      </p:sp>
      <p:sp>
        <p:nvSpPr>
          <p:cNvPr id="4" name="Text 2"/>
          <p:cNvSpPr/>
          <p:nvPr/>
        </p:nvSpPr>
        <p:spPr>
          <a:xfrm>
            <a:off x="565071" y="1421130"/>
            <a:ext cx="1147763" cy="143470"/>
          </a:xfrm>
          <a:prstGeom prst="rect">
            <a:avLst/>
          </a:prstGeom>
          <a:noFill/>
          <a:ln/>
        </p:spPr>
        <p:txBody>
          <a:bodyPr wrap="none" lIns="0" tIns="0" rIns="0" bIns="0" rtlCol="0" anchor="t"/>
          <a:lstStyle/>
          <a:p>
            <a:pPr marL="0" indent="0" algn="l">
              <a:lnSpc>
                <a:spcPts val="1100"/>
              </a:lnSpc>
              <a:buNone/>
            </a:pPr>
            <a:r>
              <a:rPr lang="en-US" sz="900" b="1" dirty="0">
                <a:solidFill>
                  <a:srgbClr val="F2F0F4"/>
                </a:solidFill>
                <a:latin typeface="Montserrat" pitchFamily="34" charset="0"/>
                <a:ea typeface="Montserrat" pitchFamily="34" charset="-122"/>
                <a:cs typeface="Montserrat" pitchFamily="34" charset="-120"/>
              </a:rPr>
              <a:t>AI Environments</a:t>
            </a:r>
            <a:endParaRPr lang="en-US" sz="900" dirty="0"/>
          </a:p>
        </p:txBody>
      </p:sp>
      <p:sp>
        <p:nvSpPr>
          <p:cNvPr id="5" name="Text 3"/>
          <p:cNvSpPr/>
          <p:nvPr/>
        </p:nvSpPr>
        <p:spPr>
          <a:xfrm>
            <a:off x="565071" y="1656397"/>
            <a:ext cx="6638211" cy="183594"/>
          </a:xfrm>
          <a:prstGeom prst="rect">
            <a:avLst/>
          </a:prstGeom>
          <a:noFill/>
          <a:ln/>
        </p:spPr>
        <p:txBody>
          <a:bodyPr wrap="none" lIns="0" tIns="0" rIns="0" bIns="0" rtlCol="0" anchor="t"/>
          <a:lstStyle/>
          <a:p>
            <a:pPr marL="342900" indent="-342900" algn="l">
              <a:lnSpc>
                <a:spcPts val="1150"/>
              </a:lnSpc>
              <a:buSzPct val="100000"/>
              <a:buChar char="•"/>
            </a:pPr>
            <a:r>
              <a:rPr lang="en-US" sz="700" b="1" dirty="0">
                <a:solidFill>
                  <a:srgbClr val="DCD7E5"/>
                </a:solidFill>
                <a:latin typeface="Heebo Light" pitchFamily="34" charset="0"/>
                <a:ea typeface="Heebo Light" pitchFamily="34" charset="-122"/>
                <a:cs typeface="Heebo Light" pitchFamily="34" charset="-120"/>
              </a:rPr>
              <a:t>Fully Observable:</a:t>
            </a:r>
            <a:r>
              <a:rPr lang="en-US" sz="700" dirty="0">
                <a:solidFill>
                  <a:srgbClr val="DCD7E5"/>
                </a:solidFill>
                <a:latin typeface="Heebo Light" pitchFamily="34" charset="0"/>
                <a:ea typeface="Heebo Light" pitchFamily="34" charset="-122"/>
                <a:cs typeface="Heebo Light" pitchFamily="34" charset="-120"/>
              </a:rPr>
              <a:t> All necessary information is available to the agent.</a:t>
            </a:r>
            <a:endParaRPr lang="en-US" sz="700" dirty="0"/>
          </a:p>
        </p:txBody>
      </p:sp>
      <p:sp>
        <p:nvSpPr>
          <p:cNvPr id="6" name="Text 4"/>
          <p:cNvSpPr/>
          <p:nvPr/>
        </p:nvSpPr>
        <p:spPr>
          <a:xfrm>
            <a:off x="565071" y="1872020"/>
            <a:ext cx="6638211" cy="183594"/>
          </a:xfrm>
          <a:prstGeom prst="rect">
            <a:avLst/>
          </a:prstGeom>
          <a:noFill/>
          <a:ln/>
        </p:spPr>
        <p:txBody>
          <a:bodyPr wrap="none" lIns="0" tIns="0" rIns="0" bIns="0" rtlCol="0" anchor="t"/>
          <a:lstStyle/>
          <a:p>
            <a:pPr marL="342900" indent="-342900" algn="l">
              <a:lnSpc>
                <a:spcPts val="1150"/>
              </a:lnSpc>
              <a:buSzPct val="100000"/>
              <a:buChar char="•"/>
            </a:pPr>
            <a:r>
              <a:rPr lang="en-US" sz="700" b="1" dirty="0">
                <a:solidFill>
                  <a:srgbClr val="DCD7E5"/>
                </a:solidFill>
                <a:latin typeface="Heebo Light" pitchFamily="34" charset="0"/>
                <a:ea typeface="Heebo Light" pitchFamily="34" charset="-122"/>
                <a:cs typeface="Heebo Light" pitchFamily="34" charset="-120"/>
              </a:rPr>
              <a:t>Partially Observable:</a:t>
            </a:r>
            <a:r>
              <a:rPr lang="en-US" sz="700" dirty="0">
                <a:solidFill>
                  <a:srgbClr val="DCD7E5"/>
                </a:solidFill>
                <a:latin typeface="Heebo Light" pitchFamily="34" charset="0"/>
                <a:ea typeface="Heebo Light" pitchFamily="34" charset="-122"/>
                <a:cs typeface="Heebo Light" pitchFamily="34" charset="-120"/>
              </a:rPr>
              <a:t> The agent has incomplete information about the state.</a:t>
            </a:r>
            <a:endParaRPr lang="en-US" sz="700" dirty="0"/>
          </a:p>
        </p:txBody>
      </p:sp>
      <p:sp>
        <p:nvSpPr>
          <p:cNvPr id="7" name="Text 5"/>
          <p:cNvSpPr/>
          <p:nvPr/>
        </p:nvSpPr>
        <p:spPr>
          <a:xfrm>
            <a:off x="565071" y="2087642"/>
            <a:ext cx="6638211" cy="183594"/>
          </a:xfrm>
          <a:prstGeom prst="rect">
            <a:avLst/>
          </a:prstGeom>
          <a:noFill/>
          <a:ln/>
        </p:spPr>
        <p:txBody>
          <a:bodyPr wrap="none" lIns="0" tIns="0" rIns="0" bIns="0" rtlCol="0" anchor="t"/>
          <a:lstStyle/>
          <a:p>
            <a:pPr marL="342900" indent="-342900" algn="l">
              <a:lnSpc>
                <a:spcPts val="1150"/>
              </a:lnSpc>
              <a:buSzPct val="100000"/>
              <a:buChar char="•"/>
            </a:pPr>
            <a:r>
              <a:rPr lang="en-US" sz="700" b="1" dirty="0">
                <a:solidFill>
                  <a:srgbClr val="DCD7E5"/>
                </a:solidFill>
                <a:latin typeface="Heebo Light" pitchFamily="34" charset="0"/>
                <a:ea typeface="Heebo Light" pitchFamily="34" charset="-122"/>
                <a:cs typeface="Heebo Light" pitchFamily="34" charset="-120"/>
              </a:rPr>
              <a:t>Deterministic:</a:t>
            </a:r>
            <a:r>
              <a:rPr lang="en-US" sz="700" dirty="0">
                <a:solidFill>
                  <a:srgbClr val="DCD7E5"/>
                </a:solidFill>
                <a:latin typeface="Heebo Light" pitchFamily="34" charset="0"/>
                <a:ea typeface="Heebo Light" pitchFamily="34" charset="-122"/>
                <a:cs typeface="Heebo Light" pitchFamily="34" charset="-120"/>
              </a:rPr>
              <a:t> Actions have predictable outcomes.</a:t>
            </a:r>
            <a:endParaRPr lang="en-US" sz="700" dirty="0"/>
          </a:p>
        </p:txBody>
      </p:sp>
      <p:sp>
        <p:nvSpPr>
          <p:cNvPr id="8" name="Text 6"/>
          <p:cNvSpPr/>
          <p:nvPr/>
        </p:nvSpPr>
        <p:spPr>
          <a:xfrm>
            <a:off x="565071" y="2303264"/>
            <a:ext cx="6638211" cy="183594"/>
          </a:xfrm>
          <a:prstGeom prst="rect">
            <a:avLst/>
          </a:prstGeom>
          <a:noFill/>
          <a:ln/>
        </p:spPr>
        <p:txBody>
          <a:bodyPr wrap="none" lIns="0" tIns="0" rIns="0" bIns="0" rtlCol="0" anchor="t"/>
          <a:lstStyle/>
          <a:p>
            <a:pPr marL="342900" indent="-342900" algn="l">
              <a:lnSpc>
                <a:spcPts val="1150"/>
              </a:lnSpc>
              <a:buSzPct val="100000"/>
              <a:buChar char="•"/>
            </a:pPr>
            <a:r>
              <a:rPr lang="en-US" sz="700" b="1" dirty="0">
                <a:solidFill>
                  <a:srgbClr val="DCD7E5"/>
                </a:solidFill>
                <a:latin typeface="Heebo Light" pitchFamily="34" charset="0"/>
                <a:ea typeface="Heebo Light" pitchFamily="34" charset="-122"/>
                <a:cs typeface="Heebo Light" pitchFamily="34" charset="-120"/>
              </a:rPr>
              <a:t>Stochastic:</a:t>
            </a:r>
            <a:r>
              <a:rPr lang="en-US" sz="700" dirty="0">
                <a:solidFill>
                  <a:srgbClr val="DCD7E5"/>
                </a:solidFill>
                <a:latin typeface="Heebo Light" pitchFamily="34" charset="0"/>
                <a:ea typeface="Heebo Light" pitchFamily="34" charset="-122"/>
                <a:cs typeface="Heebo Light" pitchFamily="34" charset="-120"/>
              </a:rPr>
              <a:t> Actions have uncertain or probabilistic outcomes.</a:t>
            </a:r>
            <a:endParaRPr lang="en-US" sz="700" dirty="0"/>
          </a:p>
        </p:txBody>
      </p:sp>
      <p:sp>
        <p:nvSpPr>
          <p:cNvPr id="9" name="Text 7"/>
          <p:cNvSpPr/>
          <p:nvPr/>
        </p:nvSpPr>
        <p:spPr>
          <a:xfrm>
            <a:off x="7434739" y="1421130"/>
            <a:ext cx="1147763" cy="143470"/>
          </a:xfrm>
          <a:prstGeom prst="rect">
            <a:avLst/>
          </a:prstGeom>
          <a:noFill/>
          <a:ln/>
        </p:spPr>
        <p:txBody>
          <a:bodyPr wrap="none" lIns="0" tIns="0" rIns="0" bIns="0" rtlCol="0" anchor="t"/>
          <a:lstStyle/>
          <a:p>
            <a:pPr marL="0" indent="0" algn="l">
              <a:lnSpc>
                <a:spcPts val="1100"/>
              </a:lnSpc>
              <a:buNone/>
            </a:pPr>
            <a:r>
              <a:rPr lang="en-US" sz="900" b="1" dirty="0">
                <a:solidFill>
                  <a:srgbClr val="F2F0F4"/>
                </a:solidFill>
                <a:latin typeface="Montserrat" pitchFamily="34" charset="0"/>
                <a:ea typeface="Montserrat" pitchFamily="34" charset="-122"/>
                <a:cs typeface="Montserrat" pitchFamily="34" charset="-120"/>
              </a:rPr>
              <a:t>Intelligent Agents</a:t>
            </a:r>
            <a:endParaRPr lang="en-US" sz="900" dirty="0"/>
          </a:p>
        </p:txBody>
      </p:sp>
      <p:sp>
        <p:nvSpPr>
          <p:cNvPr id="10" name="Text 8"/>
          <p:cNvSpPr/>
          <p:nvPr/>
        </p:nvSpPr>
        <p:spPr>
          <a:xfrm>
            <a:off x="7434739" y="1656397"/>
            <a:ext cx="6638211" cy="550783"/>
          </a:xfrm>
          <a:prstGeom prst="rect">
            <a:avLst/>
          </a:prstGeom>
          <a:noFill/>
          <a:ln/>
        </p:spPr>
        <p:txBody>
          <a:bodyPr wrap="square" lIns="0" tIns="0" rIns="0" bIns="0" rtlCol="0" anchor="t"/>
          <a:lstStyle/>
          <a:p>
            <a:pPr marL="0" indent="0" algn="l">
              <a:lnSpc>
                <a:spcPts val="1400"/>
              </a:lnSpc>
              <a:buNone/>
            </a:pPr>
            <a:r>
              <a:rPr lang="en-US" sz="900" dirty="0">
                <a:solidFill>
                  <a:srgbClr val="DCD7E5"/>
                </a:solidFill>
                <a:latin typeface="Heebo Light" pitchFamily="34" charset="0"/>
                <a:ea typeface="Heebo Light" pitchFamily="34" charset="-122"/>
                <a:cs typeface="Heebo Light" pitchFamily="34" charset="-120"/>
              </a:rPr>
              <a:t>At the core of AI are intelligent agents, which are entities that perceive their environment through </a:t>
            </a:r>
            <a:r>
              <a:rPr lang="en-US" sz="900" b="1" dirty="0">
                <a:solidFill>
                  <a:srgbClr val="DCD7E5"/>
                </a:solidFill>
                <a:latin typeface="Heebo Light" pitchFamily="34" charset="0"/>
                <a:ea typeface="Heebo Light" pitchFamily="34" charset="-122"/>
                <a:cs typeface="Heebo Light" pitchFamily="34" charset="-120"/>
              </a:rPr>
              <a:t>sensors</a:t>
            </a:r>
            <a:r>
              <a:rPr lang="en-US" sz="900" dirty="0">
                <a:solidFill>
                  <a:srgbClr val="DCD7E5"/>
                </a:solidFill>
                <a:latin typeface="Heebo Light" pitchFamily="34" charset="0"/>
                <a:ea typeface="Heebo Light" pitchFamily="34" charset="-122"/>
                <a:cs typeface="Heebo Light" pitchFamily="34" charset="-120"/>
              </a:rPr>
              <a:t> and act upon that environment using </a:t>
            </a:r>
            <a:r>
              <a:rPr lang="en-US" sz="900" b="1" dirty="0">
                <a:solidFill>
                  <a:srgbClr val="DCD7E5"/>
                </a:solidFill>
                <a:latin typeface="Heebo Light" pitchFamily="34" charset="0"/>
                <a:ea typeface="Heebo Light" pitchFamily="34" charset="-122"/>
                <a:cs typeface="Heebo Light" pitchFamily="34" charset="-120"/>
              </a:rPr>
              <a:t>actuators</a:t>
            </a:r>
            <a:r>
              <a:rPr lang="en-US" sz="900" dirty="0">
                <a:solidFill>
                  <a:srgbClr val="DCD7E5"/>
                </a:solidFill>
                <a:latin typeface="Heebo Light" pitchFamily="34" charset="0"/>
                <a:ea typeface="Heebo Light" pitchFamily="34" charset="-122"/>
                <a:cs typeface="Heebo Light" pitchFamily="34" charset="-120"/>
              </a:rPr>
              <a:t>. These agents are designed to achieve specific goals by making rational decisions based on their perceptions.</a:t>
            </a:r>
            <a:endParaRPr lang="en-US" sz="900" dirty="0"/>
          </a:p>
        </p:txBody>
      </p:sp>
      <p:pic>
        <p:nvPicPr>
          <p:cNvPr id="11" name="Image 0" descr="preencoded.png"/>
          <p:cNvPicPr>
            <a:picLocks noChangeAspect="1"/>
          </p:cNvPicPr>
          <p:nvPr/>
        </p:nvPicPr>
        <p:blipFill>
          <a:blip r:embed="rId3"/>
          <a:stretch>
            <a:fillRect/>
          </a:stretch>
        </p:blipFill>
        <p:spPr>
          <a:xfrm>
            <a:off x="7434739" y="2310408"/>
            <a:ext cx="5876806" cy="5876806"/>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832009"/>
            <a:ext cx="13042821" cy="1240155"/>
          </a:xfrm>
          <a:prstGeom prst="rect">
            <a:avLst/>
          </a:prstGeom>
          <a:noFill/>
          <a:ln/>
        </p:spPr>
        <p:txBody>
          <a:bodyPr wrap="square" lIns="0" tIns="0" rIns="0" bIns="0" rtlCol="0" anchor="t"/>
          <a:lstStyle/>
          <a:p>
            <a:pPr marL="0" indent="0" algn="l">
              <a:lnSpc>
                <a:spcPts val="4850"/>
              </a:lnSpc>
              <a:buNone/>
            </a:pPr>
            <a:r>
              <a:rPr lang="en-US" sz="3900" b="1" dirty="0">
                <a:solidFill>
                  <a:srgbClr val="F2F0F4"/>
                </a:solidFill>
                <a:latin typeface="Montserrat" pitchFamily="34" charset="0"/>
                <a:ea typeface="Montserrat" pitchFamily="34" charset="-122"/>
                <a:cs typeface="Montserrat" pitchFamily="34" charset="-120"/>
              </a:rPr>
              <a:t>Course Learning Outcomes: Mastering AI Fundamentals</a:t>
            </a:r>
            <a:endParaRPr lang="en-US" sz="3900" dirty="0"/>
          </a:p>
        </p:txBody>
      </p:sp>
      <p:sp>
        <p:nvSpPr>
          <p:cNvPr id="3" name="Text 1"/>
          <p:cNvSpPr/>
          <p:nvPr/>
        </p:nvSpPr>
        <p:spPr>
          <a:xfrm>
            <a:off x="793790" y="2468999"/>
            <a:ext cx="13042821" cy="635079"/>
          </a:xfrm>
          <a:prstGeom prst="rect">
            <a:avLst/>
          </a:prstGeom>
          <a:noFill/>
          <a:ln/>
        </p:spPr>
        <p:txBody>
          <a:bodyPr wrap="square" lIns="0" tIns="0" rIns="0" bIns="0" rtlCol="0" anchor="t"/>
          <a:lstStyle/>
          <a:p>
            <a:pPr marL="0" indent="0" algn="l">
              <a:lnSpc>
                <a:spcPts val="2500"/>
              </a:lnSpc>
              <a:buNone/>
            </a:pPr>
            <a:r>
              <a:rPr lang="en-US" sz="1550" dirty="0">
                <a:solidFill>
                  <a:srgbClr val="DCD7E5"/>
                </a:solidFill>
                <a:latin typeface="Heebo Light" pitchFamily="34" charset="0"/>
                <a:ea typeface="Heebo Light" pitchFamily="34" charset="-122"/>
                <a:cs typeface="Heebo Light" pitchFamily="34" charset="-120"/>
              </a:rPr>
              <a:t>This course was meticulously designed to equip students with a comprehensive understanding of AI, fostering both theoretical knowledge and practical application. We focused on several key learning outcomes:</a:t>
            </a:r>
            <a:endParaRPr lang="en-US" sz="1550" dirty="0"/>
          </a:p>
        </p:txBody>
      </p:sp>
      <p:sp>
        <p:nvSpPr>
          <p:cNvPr id="4" name="Shape 2"/>
          <p:cNvSpPr/>
          <p:nvPr/>
        </p:nvSpPr>
        <p:spPr>
          <a:xfrm>
            <a:off x="793790" y="3327321"/>
            <a:ext cx="6422231" cy="1824276"/>
          </a:xfrm>
          <a:prstGeom prst="roundRect">
            <a:avLst>
              <a:gd name="adj" fmla="val 6015"/>
            </a:avLst>
          </a:prstGeom>
          <a:noFill/>
          <a:ln w="22860">
            <a:solidFill>
              <a:srgbClr val="4A2C85"/>
            </a:solidFill>
            <a:prstDash val="solid"/>
          </a:ln>
        </p:spPr>
      </p:sp>
      <p:pic>
        <p:nvPicPr>
          <p:cNvPr id="5" name="Image 0" descr="preencoded.png"/>
          <p:cNvPicPr>
            <a:picLocks noChangeAspect="1"/>
          </p:cNvPicPr>
          <p:nvPr/>
        </p:nvPicPr>
        <p:blipFill>
          <a:blip r:embed="rId3"/>
          <a:stretch>
            <a:fillRect/>
          </a:stretch>
        </p:blipFill>
        <p:spPr>
          <a:xfrm>
            <a:off x="770930" y="3327321"/>
            <a:ext cx="91440" cy="1824276"/>
          </a:xfrm>
          <a:prstGeom prst="rect">
            <a:avLst/>
          </a:prstGeom>
        </p:spPr>
      </p:pic>
      <p:sp>
        <p:nvSpPr>
          <p:cNvPr id="6" name="Text 3"/>
          <p:cNvSpPr/>
          <p:nvPr/>
        </p:nvSpPr>
        <p:spPr>
          <a:xfrm>
            <a:off x="1083588" y="3548539"/>
            <a:ext cx="3251478" cy="310158"/>
          </a:xfrm>
          <a:prstGeom prst="rect">
            <a:avLst/>
          </a:prstGeom>
          <a:noFill/>
          <a:ln/>
        </p:spPr>
        <p:txBody>
          <a:bodyPr wrap="none" lIns="0" tIns="0" rIns="0" bIns="0" rtlCol="0" anchor="t"/>
          <a:lstStyle/>
          <a:p>
            <a:pPr marL="0" indent="0" algn="l">
              <a:lnSpc>
                <a:spcPts val="2400"/>
              </a:lnSpc>
              <a:buNone/>
            </a:pPr>
            <a:r>
              <a:rPr lang="en-US" sz="1950" b="1" dirty="0">
                <a:solidFill>
                  <a:srgbClr val="DCD7E5"/>
                </a:solidFill>
                <a:latin typeface="Montserrat" pitchFamily="34" charset="0"/>
                <a:ea typeface="Montserrat" pitchFamily="34" charset="-122"/>
                <a:cs typeface="Montserrat" pitchFamily="34" charset="-120"/>
              </a:rPr>
              <a:t>Comparing AI Paradigms</a:t>
            </a:r>
            <a:endParaRPr lang="en-US" sz="1950" dirty="0"/>
          </a:p>
        </p:txBody>
      </p:sp>
      <p:sp>
        <p:nvSpPr>
          <p:cNvPr id="7" name="Text 4"/>
          <p:cNvSpPr/>
          <p:nvPr/>
        </p:nvSpPr>
        <p:spPr>
          <a:xfrm>
            <a:off x="1083588" y="3977759"/>
            <a:ext cx="5911215" cy="952619"/>
          </a:xfrm>
          <a:prstGeom prst="rect">
            <a:avLst/>
          </a:prstGeom>
          <a:noFill/>
          <a:ln/>
        </p:spPr>
        <p:txBody>
          <a:bodyPr wrap="square" lIns="0" tIns="0" rIns="0" bIns="0" rtlCol="0" anchor="t"/>
          <a:lstStyle/>
          <a:p>
            <a:pPr marL="0" indent="0" algn="l">
              <a:lnSpc>
                <a:spcPts val="2500"/>
              </a:lnSpc>
              <a:buNone/>
            </a:pPr>
            <a:r>
              <a:rPr lang="en-US" sz="1550" dirty="0">
                <a:solidFill>
                  <a:srgbClr val="DCD7E5"/>
                </a:solidFill>
                <a:latin typeface="Heebo Light" pitchFamily="34" charset="0"/>
                <a:ea typeface="Heebo Light" pitchFamily="34" charset="-122"/>
                <a:cs typeface="Heebo Light" pitchFamily="34" charset="-120"/>
              </a:rPr>
              <a:t>Gain the ability to differentiate AI from human intelligence and traditional computing approaches, understanding their unique strengths and limitations.</a:t>
            </a:r>
            <a:endParaRPr lang="en-US" sz="1550" dirty="0"/>
          </a:p>
        </p:txBody>
      </p:sp>
      <p:sp>
        <p:nvSpPr>
          <p:cNvPr id="8" name="Shape 5"/>
          <p:cNvSpPr/>
          <p:nvPr/>
        </p:nvSpPr>
        <p:spPr>
          <a:xfrm>
            <a:off x="7414379" y="3327321"/>
            <a:ext cx="6422231" cy="1824276"/>
          </a:xfrm>
          <a:prstGeom prst="roundRect">
            <a:avLst>
              <a:gd name="adj" fmla="val 6015"/>
            </a:avLst>
          </a:prstGeom>
          <a:noFill/>
          <a:ln w="22860">
            <a:solidFill>
              <a:srgbClr val="4A2C85"/>
            </a:solidFill>
            <a:prstDash val="solid"/>
          </a:ln>
        </p:spPr>
      </p:sp>
      <p:pic>
        <p:nvPicPr>
          <p:cNvPr id="9" name="Image 1" descr="preencoded.png"/>
          <p:cNvPicPr>
            <a:picLocks noChangeAspect="1"/>
          </p:cNvPicPr>
          <p:nvPr/>
        </p:nvPicPr>
        <p:blipFill>
          <a:blip r:embed="rId3"/>
          <a:stretch>
            <a:fillRect/>
          </a:stretch>
        </p:blipFill>
        <p:spPr>
          <a:xfrm>
            <a:off x="7391519" y="3327321"/>
            <a:ext cx="91440" cy="1824276"/>
          </a:xfrm>
          <a:prstGeom prst="rect">
            <a:avLst/>
          </a:prstGeom>
        </p:spPr>
      </p:pic>
      <p:sp>
        <p:nvSpPr>
          <p:cNvPr id="10" name="Text 6"/>
          <p:cNvSpPr/>
          <p:nvPr/>
        </p:nvSpPr>
        <p:spPr>
          <a:xfrm>
            <a:off x="7704177" y="3548539"/>
            <a:ext cx="5619631" cy="310158"/>
          </a:xfrm>
          <a:prstGeom prst="rect">
            <a:avLst/>
          </a:prstGeom>
          <a:noFill/>
          <a:ln/>
        </p:spPr>
        <p:txBody>
          <a:bodyPr wrap="none" lIns="0" tIns="0" rIns="0" bIns="0" rtlCol="0" anchor="t"/>
          <a:lstStyle/>
          <a:p>
            <a:pPr marL="0" indent="0" algn="l">
              <a:lnSpc>
                <a:spcPts val="2400"/>
              </a:lnSpc>
              <a:buNone/>
            </a:pPr>
            <a:r>
              <a:rPr lang="en-US" sz="1950" b="1" dirty="0">
                <a:solidFill>
                  <a:srgbClr val="DCD7E5"/>
                </a:solidFill>
                <a:latin typeface="Montserrat" pitchFamily="34" charset="0"/>
                <a:ea typeface="Montserrat" pitchFamily="34" charset="-122"/>
                <a:cs typeface="Montserrat" pitchFamily="34" charset="-120"/>
              </a:rPr>
              <a:t>Applying Search &amp; Reinforcement Learning</a:t>
            </a:r>
            <a:endParaRPr lang="en-US" sz="1950" dirty="0"/>
          </a:p>
        </p:txBody>
      </p:sp>
      <p:sp>
        <p:nvSpPr>
          <p:cNvPr id="11" name="Text 7"/>
          <p:cNvSpPr/>
          <p:nvPr/>
        </p:nvSpPr>
        <p:spPr>
          <a:xfrm>
            <a:off x="7704177" y="3977759"/>
            <a:ext cx="5911215" cy="635079"/>
          </a:xfrm>
          <a:prstGeom prst="rect">
            <a:avLst/>
          </a:prstGeom>
          <a:noFill/>
          <a:ln/>
        </p:spPr>
        <p:txBody>
          <a:bodyPr wrap="square" lIns="0" tIns="0" rIns="0" bIns="0" rtlCol="0" anchor="t"/>
          <a:lstStyle/>
          <a:p>
            <a:pPr marL="0" indent="0" algn="l">
              <a:lnSpc>
                <a:spcPts val="2500"/>
              </a:lnSpc>
              <a:buNone/>
            </a:pPr>
            <a:r>
              <a:rPr lang="en-US" sz="1550" dirty="0">
                <a:solidFill>
                  <a:srgbClr val="DCD7E5"/>
                </a:solidFill>
                <a:latin typeface="Heebo Light" pitchFamily="34" charset="0"/>
                <a:ea typeface="Heebo Light" pitchFamily="34" charset="-122"/>
                <a:cs typeface="Heebo Light" pitchFamily="34" charset="-120"/>
              </a:rPr>
              <a:t>Develop practical skills in applying various search algorithms and reinforcement learning techniques to solve complex problems.</a:t>
            </a:r>
            <a:endParaRPr lang="en-US" sz="1550" dirty="0"/>
          </a:p>
        </p:txBody>
      </p:sp>
      <p:sp>
        <p:nvSpPr>
          <p:cNvPr id="12" name="Shape 8"/>
          <p:cNvSpPr/>
          <p:nvPr/>
        </p:nvSpPr>
        <p:spPr>
          <a:xfrm>
            <a:off x="793790" y="5349954"/>
            <a:ext cx="6422231" cy="1506736"/>
          </a:xfrm>
          <a:prstGeom prst="roundRect">
            <a:avLst>
              <a:gd name="adj" fmla="val 7282"/>
            </a:avLst>
          </a:prstGeom>
          <a:noFill/>
          <a:ln w="22860">
            <a:solidFill>
              <a:srgbClr val="4A2C85"/>
            </a:solidFill>
            <a:prstDash val="solid"/>
          </a:ln>
        </p:spPr>
      </p:sp>
      <p:pic>
        <p:nvPicPr>
          <p:cNvPr id="13" name="Image 2" descr="preencoded.png"/>
          <p:cNvPicPr>
            <a:picLocks noChangeAspect="1"/>
          </p:cNvPicPr>
          <p:nvPr/>
        </p:nvPicPr>
        <p:blipFill>
          <a:blip r:embed="rId4"/>
          <a:stretch>
            <a:fillRect/>
          </a:stretch>
        </p:blipFill>
        <p:spPr>
          <a:xfrm>
            <a:off x="770930" y="5349954"/>
            <a:ext cx="91440" cy="1506736"/>
          </a:xfrm>
          <a:prstGeom prst="rect">
            <a:avLst/>
          </a:prstGeom>
        </p:spPr>
      </p:pic>
      <p:sp>
        <p:nvSpPr>
          <p:cNvPr id="14" name="Text 9"/>
          <p:cNvSpPr/>
          <p:nvPr/>
        </p:nvSpPr>
        <p:spPr>
          <a:xfrm>
            <a:off x="1083588" y="5571173"/>
            <a:ext cx="5114925" cy="310158"/>
          </a:xfrm>
          <a:prstGeom prst="rect">
            <a:avLst/>
          </a:prstGeom>
          <a:noFill/>
          <a:ln/>
        </p:spPr>
        <p:txBody>
          <a:bodyPr wrap="none" lIns="0" tIns="0" rIns="0" bIns="0" rtlCol="0" anchor="t"/>
          <a:lstStyle/>
          <a:p>
            <a:pPr marL="0" indent="0" algn="l">
              <a:lnSpc>
                <a:spcPts val="2400"/>
              </a:lnSpc>
              <a:buNone/>
            </a:pPr>
            <a:r>
              <a:rPr lang="en-US" sz="1950" b="1" dirty="0">
                <a:solidFill>
                  <a:srgbClr val="DCD7E5"/>
                </a:solidFill>
                <a:latin typeface="Montserrat" pitchFamily="34" charset="0"/>
                <a:ea typeface="Montserrat" pitchFamily="34" charset="-122"/>
                <a:cs typeface="Montserrat" pitchFamily="34" charset="-120"/>
              </a:rPr>
              <a:t>Enhancing AI with Learning &amp; Planning</a:t>
            </a:r>
            <a:endParaRPr lang="en-US" sz="1950" dirty="0"/>
          </a:p>
        </p:txBody>
      </p:sp>
      <p:sp>
        <p:nvSpPr>
          <p:cNvPr id="15" name="Text 10"/>
          <p:cNvSpPr/>
          <p:nvPr/>
        </p:nvSpPr>
        <p:spPr>
          <a:xfrm>
            <a:off x="1083588" y="6000393"/>
            <a:ext cx="5911215" cy="635079"/>
          </a:xfrm>
          <a:prstGeom prst="rect">
            <a:avLst/>
          </a:prstGeom>
          <a:noFill/>
          <a:ln/>
        </p:spPr>
        <p:txBody>
          <a:bodyPr wrap="square" lIns="0" tIns="0" rIns="0" bIns="0" rtlCol="0" anchor="t"/>
          <a:lstStyle/>
          <a:p>
            <a:pPr marL="0" indent="0" algn="l">
              <a:lnSpc>
                <a:spcPts val="2500"/>
              </a:lnSpc>
              <a:buNone/>
            </a:pPr>
            <a:r>
              <a:rPr lang="en-US" sz="1550" dirty="0">
                <a:solidFill>
                  <a:srgbClr val="DCD7E5"/>
                </a:solidFill>
                <a:latin typeface="Heebo Light" pitchFamily="34" charset="0"/>
                <a:ea typeface="Heebo Light" pitchFamily="34" charset="-122"/>
                <a:cs typeface="Heebo Light" pitchFamily="34" charset="-120"/>
              </a:rPr>
              <a:t>Learn to integrate learning and planning methodologies to improve the autonomy and effectiveness of AI systems.</a:t>
            </a:r>
            <a:endParaRPr lang="en-US" sz="1550" dirty="0"/>
          </a:p>
        </p:txBody>
      </p:sp>
      <p:sp>
        <p:nvSpPr>
          <p:cNvPr id="16" name="Shape 11"/>
          <p:cNvSpPr/>
          <p:nvPr/>
        </p:nvSpPr>
        <p:spPr>
          <a:xfrm>
            <a:off x="7414379" y="5349954"/>
            <a:ext cx="6422231" cy="1506736"/>
          </a:xfrm>
          <a:prstGeom prst="roundRect">
            <a:avLst>
              <a:gd name="adj" fmla="val 7282"/>
            </a:avLst>
          </a:prstGeom>
          <a:noFill/>
          <a:ln w="22860">
            <a:solidFill>
              <a:srgbClr val="4A2C85"/>
            </a:solidFill>
            <a:prstDash val="solid"/>
          </a:ln>
        </p:spPr>
      </p:sp>
      <p:pic>
        <p:nvPicPr>
          <p:cNvPr id="17" name="Image 3" descr="preencoded.png"/>
          <p:cNvPicPr>
            <a:picLocks noChangeAspect="1"/>
          </p:cNvPicPr>
          <p:nvPr/>
        </p:nvPicPr>
        <p:blipFill>
          <a:blip r:embed="rId4"/>
          <a:stretch>
            <a:fillRect/>
          </a:stretch>
        </p:blipFill>
        <p:spPr>
          <a:xfrm>
            <a:off x="7391519" y="5349954"/>
            <a:ext cx="91440" cy="1506736"/>
          </a:xfrm>
          <a:prstGeom prst="rect">
            <a:avLst/>
          </a:prstGeom>
        </p:spPr>
      </p:pic>
      <p:sp>
        <p:nvSpPr>
          <p:cNvPr id="18" name="Text 12"/>
          <p:cNvSpPr/>
          <p:nvPr/>
        </p:nvSpPr>
        <p:spPr>
          <a:xfrm>
            <a:off x="7704177" y="5571173"/>
            <a:ext cx="3307437" cy="310158"/>
          </a:xfrm>
          <a:prstGeom prst="rect">
            <a:avLst/>
          </a:prstGeom>
          <a:noFill/>
          <a:ln/>
        </p:spPr>
        <p:txBody>
          <a:bodyPr wrap="none" lIns="0" tIns="0" rIns="0" bIns="0" rtlCol="0" anchor="t"/>
          <a:lstStyle/>
          <a:p>
            <a:pPr marL="0" indent="0" algn="l">
              <a:lnSpc>
                <a:spcPts val="2400"/>
              </a:lnSpc>
              <a:buNone/>
            </a:pPr>
            <a:r>
              <a:rPr lang="en-US" sz="1950" b="1" dirty="0">
                <a:solidFill>
                  <a:srgbClr val="DCD7E5"/>
                </a:solidFill>
                <a:latin typeface="Montserrat" pitchFamily="34" charset="0"/>
                <a:ea typeface="Montserrat" pitchFamily="34" charset="-122"/>
                <a:cs typeface="Montserrat" pitchFamily="34" charset="-120"/>
              </a:rPr>
              <a:t>Effective Communication</a:t>
            </a:r>
            <a:endParaRPr lang="en-US" sz="1950" dirty="0"/>
          </a:p>
        </p:txBody>
      </p:sp>
      <p:sp>
        <p:nvSpPr>
          <p:cNvPr id="19" name="Text 13"/>
          <p:cNvSpPr/>
          <p:nvPr/>
        </p:nvSpPr>
        <p:spPr>
          <a:xfrm>
            <a:off x="7704177" y="6000393"/>
            <a:ext cx="5911215" cy="635079"/>
          </a:xfrm>
          <a:prstGeom prst="rect">
            <a:avLst/>
          </a:prstGeom>
          <a:noFill/>
          <a:ln/>
        </p:spPr>
        <p:txBody>
          <a:bodyPr wrap="square" lIns="0" tIns="0" rIns="0" bIns="0" rtlCol="0" anchor="t"/>
          <a:lstStyle/>
          <a:p>
            <a:pPr marL="0" indent="0" algn="l">
              <a:lnSpc>
                <a:spcPts val="2500"/>
              </a:lnSpc>
              <a:buNone/>
            </a:pPr>
            <a:r>
              <a:rPr lang="en-US" sz="1550" dirty="0">
                <a:solidFill>
                  <a:srgbClr val="DCD7E5"/>
                </a:solidFill>
                <a:latin typeface="Heebo Light" pitchFamily="34" charset="0"/>
                <a:ea typeface="Heebo Light" pitchFamily="34" charset="-122"/>
                <a:cs typeface="Heebo Light" pitchFamily="34" charset="-120"/>
              </a:rPr>
              <a:t>Cultivate strong communication skills through presentations and project development, articulating complex AI concepts clearly.</a:t>
            </a:r>
            <a:endParaRPr lang="en-US" sz="1550" dirty="0"/>
          </a:p>
        </p:txBody>
      </p:sp>
      <p:sp>
        <p:nvSpPr>
          <p:cNvPr id="20" name="Text 14"/>
          <p:cNvSpPr/>
          <p:nvPr/>
        </p:nvSpPr>
        <p:spPr>
          <a:xfrm>
            <a:off x="793790" y="7079933"/>
            <a:ext cx="13042821" cy="317540"/>
          </a:xfrm>
          <a:prstGeom prst="rect">
            <a:avLst/>
          </a:prstGeom>
          <a:noFill/>
          <a:ln/>
        </p:spPr>
        <p:txBody>
          <a:bodyPr wrap="none" lIns="0" tIns="0" rIns="0" bIns="0" rtlCol="0" anchor="t"/>
          <a:lstStyle/>
          <a:p>
            <a:pPr marL="0" indent="0" algn="l">
              <a:lnSpc>
                <a:spcPts val="2500"/>
              </a:lnSpc>
              <a:buNone/>
            </a:pPr>
            <a:r>
              <a:rPr lang="en-US" sz="1550" dirty="0">
                <a:solidFill>
                  <a:srgbClr val="DCD7E5"/>
                </a:solidFill>
                <a:latin typeface="Heebo Light" pitchFamily="34" charset="0"/>
                <a:ea typeface="Heebo Light" pitchFamily="34" charset="-122"/>
                <a:cs typeface="Heebo Light" pitchFamily="34" charset="-120"/>
              </a:rPr>
              <a:t>These outcomes were achieved through a balanced curriculum that combined rigorous theoretical instruction with hands-on practical exercises.</a:t>
            </a:r>
            <a:endParaRPr lang="en-US" sz="15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1179076"/>
            <a:ext cx="12598360" cy="620078"/>
          </a:xfrm>
          <a:prstGeom prst="rect">
            <a:avLst/>
          </a:prstGeom>
          <a:noFill/>
          <a:ln/>
        </p:spPr>
        <p:txBody>
          <a:bodyPr wrap="none" lIns="0" tIns="0" rIns="0" bIns="0" rtlCol="0" anchor="t"/>
          <a:lstStyle/>
          <a:p>
            <a:pPr marL="0" indent="0" algn="l">
              <a:lnSpc>
                <a:spcPts val="4850"/>
              </a:lnSpc>
              <a:buNone/>
            </a:pPr>
            <a:r>
              <a:rPr lang="en-US" sz="3900" b="1" dirty="0">
                <a:solidFill>
                  <a:srgbClr val="F2F0F4"/>
                </a:solidFill>
                <a:latin typeface="Montserrat" pitchFamily="34" charset="0"/>
                <a:ea typeface="Montserrat" pitchFamily="34" charset="-122"/>
                <a:cs typeface="Montserrat" pitchFamily="34" charset="-120"/>
              </a:rPr>
              <a:t>Navigating the AI Landscape: Search Algorithms</a:t>
            </a:r>
            <a:endParaRPr lang="en-US" sz="3900" dirty="0"/>
          </a:p>
        </p:txBody>
      </p:sp>
      <p:sp>
        <p:nvSpPr>
          <p:cNvPr id="3" name="Text 1"/>
          <p:cNvSpPr/>
          <p:nvPr/>
        </p:nvSpPr>
        <p:spPr>
          <a:xfrm>
            <a:off x="793790" y="2195989"/>
            <a:ext cx="13042821" cy="635079"/>
          </a:xfrm>
          <a:prstGeom prst="rect">
            <a:avLst/>
          </a:prstGeom>
          <a:noFill/>
          <a:ln/>
        </p:spPr>
        <p:txBody>
          <a:bodyPr wrap="square" lIns="0" tIns="0" rIns="0" bIns="0" rtlCol="0" anchor="t"/>
          <a:lstStyle/>
          <a:p>
            <a:pPr marL="0" indent="0" algn="l">
              <a:lnSpc>
                <a:spcPts val="2500"/>
              </a:lnSpc>
              <a:buNone/>
            </a:pPr>
            <a:r>
              <a:rPr lang="en-US" sz="1550" dirty="0">
                <a:solidFill>
                  <a:srgbClr val="DCD7E5"/>
                </a:solidFill>
                <a:latin typeface="Heebo Light" pitchFamily="34" charset="0"/>
                <a:ea typeface="Heebo Light" pitchFamily="34" charset="-122"/>
                <a:cs typeface="Heebo Light" pitchFamily="34" charset="-120"/>
              </a:rPr>
              <a:t>Search algorithms are foundational to AI, enabling agents to find optimal paths or solutions within a problem space. Our study covered both uninformed and informed search strategies, each suited for different scenarios.</a:t>
            </a:r>
            <a:endParaRPr lang="en-US" sz="1550" dirty="0"/>
          </a:p>
        </p:txBody>
      </p:sp>
      <p:sp>
        <p:nvSpPr>
          <p:cNvPr id="4" name="Text 2"/>
          <p:cNvSpPr/>
          <p:nvPr/>
        </p:nvSpPr>
        <p:spPr>
          <a:xfrm>
            <a:off x="793790" y="3252668"/>
            <a:ext cx="2520553" cy="310158"/>
          </a:xfrm>
          <a:prstGeom prst="rect">
            <a:avLst/>
          </a:prstGeom>
          <a:noFill/>
          <a:ln/>
        </p:spPr>
        <p:txBody>
          <a:bodyPr wrap="none" lIns="0" tIns="0" rIns="0" bIns="0" rtlCol="0" anchor="t"/>
          <a:lstStyle/>
          <a:p>
            <a:pPr marL="0" indent="0" algn="l">
              <a:lnSpc>
                <a:spcPts val="2400"/>
              </a:lnSpc>
              <a:buNone/>
            </a:pPr>
            <a:r>
              <a:rPr lang="en-US" sz="1950" b="1" dirty="0">
                <a:solidFill>
                  <a:srgbClr val="F2F0F4"/>
                </a:solidFill>
                <a:latin typeface="Montserrat" pitchFamily="34" charset="0"/>
                <a:ea typeface="Montserrat" pitchFamily="34" charset="-122"/>
                <a:cs typeface="Montserrat" pitchFamily="34" charset="-120"/>
              </a:rPr>
              <a:t>Uninformed Search</a:t>
            </a:r>
            <a:endParaRPr lang="en-US" sz="1950" dirty="0"/>
          </a:p>
        </p:txBody>
      </p:sp>
      <p:sp>
        <p:nvSpPr>
          <p:cNvPr id="5" name="Text 3"/>
          <p:cNvSpPr/>
          <p:nvPr/>
        </p:nvSpPr>
        <p:spPr>
          <a:xfrm>
            <a:off x="793790" y="3761184"/>
            <a:ext cx="6279356" cy="952619"/>
          </a:xfrm>
          <a:prstGeom prst="rect">
            <a:avLst/>
          </a:prstGeom>
          <a:noFill/>
          <a:ln/>
        </p:spPr>
        <p:txBody>
          <a:bodyPr wrap="square" lIns="0" tIns="0" rIns="0" bIns="0" rtlCol="0" anchor="t"/>
          <a:lstStyle/>
          <a:p>
            <a:pPr marL="342900" indent="-342900" algn="l">
              <a:lnSpc>
                <a:spcPts val="2500"/>
              </a:lnSpc>
              <a:buSzPct val="100000"/>
              <a:buChar char="•"/>
            </a:pPr>
            <a:r>
              <a:rPr lang="en-US" sz="1550" b="1" dirty="0">
                <a:solidFill>
                  <a:srgbClr val="DCD7E5"/>
                </a:solidFill>
                <a:latin typeface="Heebo Light" pitchFamily="34" charset="0"/>
                <a:ea typeface="Heebo Light" pitchFamily="34" charset="-122"/>
                <a:cs typeface="Heebo Light" pitchFamily="34" charset="-120"/>
              </a:rPr>
              <a:t>Breadth-First Search (BFS):</a:t>
            </a:r>
            <a:r>
              <a:rPr lang="en-US" sz="1550" dirty="0">
                <a:solidFill>
                  <a:srgbClr val="DCD7E5"/>
                </a:solidFill>
                <a:latin typeface="Heebo Light" pitchFamily="34" charset="0"/>
                <a:ea typeface="Heebo Light" pitchFamily="34" charset="-122"/>
                <a:cs typeface="Heebo Light" pitchFamily="34" charset="-120"/>
              </a:rPr>
              <a:t> Explores all nodes at the current depth level before moving to the next, guaranteeing the shortest path in terms of number of steps.</a:t>
            </a:r>
            <a:endParaRPr lang="en-US" sz="1550" dirty="0"/>
          </a:p>
        </p:txBody>
      </p:sp>
      <p:sp>
        <p:nvSpPr>
          <p:cNvPr id="6" name="Text 4"/>
          <p:cNvSpPr/>
          <p:nvPr/>
        </p:nvSpPr>
        <p:spPr>
          <a:xfrm>
            <a:off x="793790" y="4783217"/>
            <a:ext cx="6279356" cy="635079"/>
          </a:xfrm>
          <a:prstGeom prst="rect">
            <a:avLst/>
          </a:prstGeom>
          <a:noFill/>
          <a:ln/>
        </p:spPr>
        <p:txBody>
          <a:bodyPr wrap="square" lIns="0" tIns="0" rIns="0" bIns="0" rtlCol="0" anchor="t"/>
          <a:lstStyle/>
          <a:p>
            <a:pPr marL="342900" indent="-342900" algn="l">
              <a:lnSpc>
                <a:spcPts val="2500"/>
              </a:lnSpc>
              <a:buSzPct val="100000"/>
              <a:buChar char="•"/>
            </a:pPr>
            <a:r>
              <a:rPr lang="en-US" sz="1550" b="1" dirty="0">
                <a:solidFill>
                  <a:srgbClr val="DCD7E5"/>
                </a:solidFill>
                <a:latin typeface="Heebo Light" pitchFamily="34" charset="0"/>
                <a:ea typeface="Heebo Light" pitchFamily="34" charset="-122"/>
                <a:cs typeface="Heebo Light" pitchFamily="34" charset="-120"/>
              </a:rPr>
              <a:t>Depth-First Search (DFS):</a:t>
            </a:r>
            <a:r>
              <a:rPr lang="en-US" sz="1550" dirty="0">
                <a:solidFill>
                  <a:srgbClr val="DCD7E5"/>
                </a:solidFill>
                <a:latin typeface="Heebo Light" pitchFamily="34" charset="0"/>
                <a:ea typeface="Heebo Light" pitchFamily="34" charset="-122"/>
                <a:cs typeface="Heebo Light" pitchFamily="34" charset="-120"/>
              </a:rPr>
              <a:t> Explores as far as possible along each branch before backtracking, efficient for deep solutions.</a:t>
            </a:r>
            <a:endParaRPr lang="en-US" sz="1550" dirty="0"/>
          </a:p>
        </p:txBody>
      </p:sp>
      <p:sp>
        <p:nvSpPr>
          <p:cNvPr id="7" name="Text 5"/>
          <p:cNvSpPr/>
          <p:nvPr/>
        </p:nvSpPr>
        <p:spPr>
          <a:xfrm>
            <a:off x="793790" y="5487710"/>
            <a:ext cx="6279356" cy="635079"/>
          </a:xfrm>
          <a:prstGeom prst="rect">
            <a:avLst/>
          </a:prstGeom>
          <a:noFill/>
          <a:ln/>
        </p:spPr>
        <p:txBody>
          <a:bodyPr wrap="square" lIns="0" tIns="0" rIns="0" bIns="0" rtlCol="0" anchor="t"/>
          <a:lstStyle/>
          <a:p>
            <a:pPr marL="342900" indent="-342900" algn="l">
              <a:lnSpc>
                <a:spcPts val="2500"/>
              </a:lnSpc>
              <a:buSzPct val="100000"/>
              <a:buChar char="•"/>
            </a:pPr>
            <a:r>
              <a:rPr lang="en-US" sz="1550" b="1" dirty="0">
                <a:solidFill>
                  <a:srgbClr val="DCD7E5"/>
                </a:solidFill>
                <a:latin typeface="Heebo Light" pitchFamily="34" charset="0"/>
                <a:ea typeface="Heebo Light" pitchFamily="34" charset="-122"/>
                <a:cs typeface="Heebo Light" pitchFamily="34" charset="-120"/>
              </a:rPr>
              <a:t>Uniform Cost Search:</a:t>
            </a:r>
            <a:r>
              <a:rPr lang="en-US" sz="1550" dirty="0">
                <a:solidFill>
                  <a:srgbClr val="DCD7E5"/>
                </a:solidFill>
                <a:latin typeface="Heebo Light" pitchFamily="34" charset="0"/>
                <a:ea typeface="Heebo Light" pitchFamily="34" charset="-122"/>
                <a:cs typeface="Heebo Light" pitchFamily="34" charset="-120"/>
              </a:rPr>
              <a:t> Expands the node with the lowest path cost from the root, guaranteeing the optimal path in terms of cost.</a:t>
            </a:r>
            <a:endParaRPr lang="en-US" sz="1550" dirty="0"/>
          </a:p>
        </p:txBody>
      </p:sp>
      <p:sp>
        <p:nvSpPr>
          <p:cNvPr id="8" name="Text 6"/>
          <p:cNvSpPr/>
          <p:nvPr/>
        </p:nvSpPr>
        <p:spPr>
          <a:xfrm>
            <a:off x="7564874" y="3252668"/>
            <a:ext cx="2480905" cy="310158"/>
          </a:xfrm>
          <a:prstGeom prst="rect">
            <a:avLst/>
          </a:prstGeom>
          <a:noFill/>
          <a:ln/>
        </p:spPr>
        <p:txBody>
          <a:bodyPr wrap="none" lIns="0" tIns="0" rIns="0" bIns="0" rtlCol="0" anchor="t"/>
          <a:lstStyle/>
          <a:p>
            <a:pPr marL="0" indent="0" algn="l">
              <a:lnSpc>
                <a:spcPts val="2400"/>
              </a:lnSpc>
              <a:buNone/>
            </a:pPr>
            <a:r>
              <a:rPr lang="en-US" sz="1950" b="1" dirty="0">
                <a:solidFill>
                  <a:srgbClr val="F2F0F4"/>
                </a:solidFill>
                <a:latin typeface="Montserrat" pitchFamily="34" charset="0"/>
                <a:ea typeface="Montserrat" pitchFamily="34" charset="-122"/>
                <a:cs typeface="Montserrat" pitchFamily="34" charset="-120"/>
              </a:rPr>
              <a:t>Informed Search</a:t>
            </a:r>
            <a:endParaRPr lang="en-US" sz="1950" dirty="0"/>
          </a:p>
        </p:txBody>
      </p:sp>
      <p:sp>
        <p:nvSpPr>
          <p:cNvPr id="9" name="Text 7"/>
          <p:cNvSpPr/>
          <p:nvPr/>
        </p:nvSpPr>
        <p:spPr>
          <a:xfrm>
            <a:off x="7564874" y="3761184"/>
            <a:ext cx="6279356" cy="952619"/>
          </a:xfrm>
          <a:prstGeom prst="rect">
            <a:avLst/>
          </a:prstGeom>
          <a:noFill/>
          <a:ln/>
        </p:spPr>
        <p:txBody>
          <a:bodyPr wrap="square" lIns="0" tIns="0" rIns="0" bIns="0" rtlCol="0" anchor="t"/>
          <a:lstStyle/>
          <a:p>
            <a:pPr marL="342900" indent="-342900" algn="l">
              <a:lnSpc>
                <a:spcPts val="2500"/>
              </a:lnSpc>
              <a:buSzPct val="100000"/>
              <a:buChar char="•"/>
            </a:pPr>
            <a:r>
              <a:rPr lang="en-US" sz="1550" b="1" dirty="0">
                <a:solidFill>
                  <a:srgbClr val="DCD7E5"/>
                </a:solidFill>
                <a:latin typeface="Heebo Light" pitchFamily="34" charset="0"/>
                <a:ea typeface="Heebo Light" pitchFamily="34" charset="-122"/>
                <a:cs typeface="Heebo Light" pitchFamily="34" charset="-120"/>
              </a:rPr>
              <a:t>A* Search:</a:t>
            </a:r>
            <a:r>
              <a:rPr lang="en-US" sz="1550" dirty="0">
                <a:solidFill>
                  <a:srgbClr val="DCD7E5"/>
                </a:solidFill>
                <a:latin typeface="Heebo Light" pitchFamily="34" charset="0"/>
                <a:ea typeface="Heebo Light" pitchFamily="34" charset="-122"/>
                <a:cs typeface="Heebo Light" pitchFamily="34" charset="-120"/>
              </a:rPr>
              <a:t> A highly efficient algorithm that combines the benefits of Uniform Cost Search with heuristics to prioritize promising paths, ensuring optimality and efficiency.</a:t>
            </a:r>
            <a:endParaRPr lang="en-US" sz="1550" dirty="0"/>
          </a:p>
        </p:txBody>
      </p:sp>
      <p:sp>
        <p:nvSpPr>
          <p:cNvPr id="10" name="Text 8"/>
          <p:cNvSpPr/>
          <p:nvPr/>
        </p:nvSpPr>
        <p:spPr>
          <a:xfrm>
            <a:off x="7564874" y="4783217"/>
            <a:ext cx="6279356" cy="635079"/>
          </a:xfrm>
          <a:prstGeom prst="rect">
            <a:avLst/>
          </a:prstGeom>
          <a:noFill/>
          <a:ln/>
        </p:spPr>
        <p:txBody>
          <a:bodyPr wrap="square" lIns="0" tIns="0" rIns="0" bIns="0" rtlCol="0" anchor="t"/>
          <a:lstStyle/>
          <a:p>
            <a:pPr marL="342900" indent="-342900" algn="l">
              <a:lnSpc>
                <a:spcPts val="2500"/>
              </a:lnSpc>
              <a:buSzPct val="100000"/>
              <a:buChar char="•"/>
            </a:pPr>
            <a:r>
              <a:rPr lang="en-US" sz="1550" b="1" dirty="0">
                <a:solidFill>
                  <a:srgbClr val="DCD7E5"/>
                </a:solidFill>
                <a:latin typeface="Heebo Light" pitchFamily="34" charset="0"/>
                <a:ea typeface="Heebo Light" pitchFamily="34" charset="-122"/>
                <a:cs typeface="Heebo Light" pitchFamily="34" charset="-120"/>
              </a:rPr>
              <a:t>Heuristics:</a:t>
            </a:r>
            <a:r>
              <a:rPr lang="en-US" sz="1550" dirty="0">
                <a:solidFill>
                  <a:srgbClr val="DCD7E5"/>
                </a:solidFill>
                <a:latin typeface="Heebo Light" pitchFamily="34" charset="0"/>
                <a:ea typeface="Heebo Light" pitchFamily="34" charset="-122"/>
                <a:cs typeface="Heebo Light" pitchFamily="34" charset="-120"/>
              </a:rPr>
              <a:t> Functions that estimate the cost from the current state to the goal state, guiding the search process effectively.</a:t>
            </a:r>
            <a:endParaRPr lang="en-US" sz="1550" dirty="0"/>
          </a:p>
        </p:txBody>
      </p:sp>
      <p:sp>
        <p:nvSpPr>
          <p:cNvPr id="11" name="Text 9"/>
          <p:cNvSpPr/>
          <p:nvPr/>
        </p:nvSpPr>
        <p:spPr>
          <a:xfrm>
            <a:off x="793790" y="6415445"/>
            <a:ext cx="13042821" cy="635079"/>
          </a:xfrm>
          <a:prstGeom prst="rect">
            <a:avLst/>
          </a:prstGeom>
          <a:noFill/>
          <a:ln/>
        </p:spPr>
        <p:txBody>
          <a:bodyPr wrap="square" lIns="0" tIns="0" rIns="0" bIns="0" rtlCol="0" anchor="t"/>
          <a:lstStyle/>
          <a:p>
            <a:pPr marL="0" indent="0" algn="l">
              <a:lnSpc>
                <a:spcPts val="2500"/>
              </a:lnSpc>
              <a:buNone/>
            </a:pPr>
            <a:r>
              <a:rPr lang="en-US" sz="1550" dirty="0">
                <a:solidFill>
                  <a:srgbClr val="DCD7E5"/>
                </a:solidFill>
                <a:latin typeface="Heebo Light" pitchFamily="34" charset="0"/>
                <a:ea typeface="Heebo Light" pitchFamily="34" charset="-122"/>
                <a:cs typeface="Heebo Light" pitchFamily="34" charset="-120"/>
              </a:rPr>
              <a:t>All these algorithms were implemented in Python, allowing for practical application and observation of their behavior with various input-output examples, solidifying our understanding of their operational principles.</a:t>
            </a:r>
            <a:endParaRPr lang="en-US" sz="15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748427"/>
            <a:ext cx="12750284" cy="558165"/>
          </a:xfrm>
          <a:prstGeom prst="rect">
            <a:avLst/>
          </a:prstGeom>
          <a:noFill/>
          <a:ln/>
        </p:spPr>
        <p:txBody>
          <a:bodyPr wrap="none" lIns="0" tIns="0" rIns="0" bIns="0" rtlCol="0" anchor="t"/>
          <a:lstStyle/>
          <a:p>
            <a:pPr marL="0" indent="0" algn="l">
              <a:lnSpc>
                <a:spcPts val="4350"/>
              </a:lnSpc>
              <a:buNone/>
            </a:pPr>
            <a:r>
              <a:rPr lang="en-US" sz="3500" b="1" dirty="0">
                <a:solidFill>
                  <a:srgbClr val="F2F0F4"/>
                </a:solidFill>
                <a:latin typeface="Montserrat" pitchFamily="34" charset="0"/>
                <a:ea typeface="Montserrat" pitchFamily="34" charset="-122"/>
                <a:cs typeface="Montserrat" pitchFamily="34" charset="-120"/>
              </a:rPr>
              <a:t>Optimizing Decisions with Heuristics and Local Search</a:t>
            </a:r>
            <a:endParaRPr lang="en-US" sz="3500" dirty="0"/>
          </a:p>
        </p:txBody>
      </p:sp>
      <p:sp>
        <p:nvSpPr>
          <p:cNvPr id="3" name="Text 1"/>
          <p:cNvSpPr/>
          <p:nvPr/>
        </p:nvSpPr>
        <p:spPr>
          <a:xfrm>
            <a:off x="793790" y="1663779"/>
            <a:ext cx="13042821" cy="571500"/>
          </a:xfrm>
          <a:prstGeom prst="rect">
            <a:avLst/>
          </a:prstGeom>
          <a:noFill/>
          <a:ln/>
        </p:spPr>
        <p:txBody>
          <a:bodyPr wrap="square" lIns="0" tIns="0" rIns="0" bIns="0" rtlCol="0" anchor="t"/>
          <a:lstStyle/>
          <a:p>
            <a:pPr marL="0" indent="0" algn="l">
              <a:lnSpc>
                <a:spcPts val="2250"/>
              </a:lnSpc>
              <a:buNone/>
            </a:pPr>
            <a:r>
              <a:rPr lang="en-US" sz="1400" dirty="0">
                <a:solidFill>
                  <a:srgbClr val="DCD7E5"/>
                </a:solidFill>
                <a:latin typeface="Heebo Light" pitchFamily="34" charset="0"/>
                <a:ea typeface="Heebo Light" pitchFamily="34" charset="-122"/>
                <a:cs typeface="Heebo Light" pitchFamily="34" charset="-120"/>
              </a:rPr>
              <a:t>Heuristics play a crucial role in AI by providing estimated costs, thereby guiding decision-making processes more efficiently in complex problems. Building on our understanding of search, we delved into advanced techniques, including local search algorithms.</a:t>
            </a:r>
            <a:endParaRPr lang="en-US" sz="1400" dirty="0"/>
          </a:p>
        </p:txBody>
      </p:sp>
      <p:pic>
        <p:nvPicPr>
          <p:cNvPr id="4" name="Image 0" descr="preencoded.png"/>
          <p:cNvPicPr>
            <a:picLocks noChangeAspect="1"/>
          </p:cNvPicPr>
          <p:nvPr/>
        </p:nvPicPr>
        <p:blipFill>
          <a:blip r:embed="rId3"/>
          <a:stretch>
            <a:fillRect/>
          </a:stretch>
        </p:blipFill>
        <p:spPr>
          <a:xfrm>
            <a:off x="793790" y="2436138"/>
            <a:ext cx="446484" cy="446484"/>
          </a:xfrm>
          <a:prstGeom prst="rect">
            <a:avLst/>
          </a:prstGeom>
        </p:spPr>
      </p:pic>
      <p:sp>
        <p:nvSpPr>
          <p:cNvPr id="5" name="Text 2"/>
          <p:cNvSpPr/>
          <p:nvPr/>
        </p:nvSpPr>
        <p:spPr>
          <a:xfrm>
            <a:off x="793790" y="3105864"/>
            <a:ext cx="2552819" cy="278963"/>
          </a:xfrm>
          <a:prstGeom prst="rect">
            <a:avLst/>
          </a:prstGeom>
          <a:noFill/>
          <a:ln/>
        </p:spPr>
        <p:txBody>
          <a:bodyPr wrap="none" lIns="0" tIns="0" rIns="0" bIns="0" rtlCol="0" anchor="t"/>
          <a:lstStyle/>
          <a:p>
            <a:pPr marL="0" indent="0" algn="l">
              <a:lnSpc>
                <a:spcPts val="2150"/>
              </a:lnSpc>
              <a:buNone/>
            </a:pPr>
            <a:r>
              <a:rPr lang="en-US" sz="1750" b="1" dirty="0">
                <a:solidFill>
                  <a:srgbClr val="DCD7E5"/>
                </a:solidFill>
                <a:latin typeface="Montserrat" pitchFamily="34" charset="0"/>
                <a:ea typeface="Montserrat" pitchFamily="34" charset="-122"/>
                <a:cs typeface="Montserrat" pitchFamily="34" charset="-120"/>
              </a:rPr>
              <a:t>A* Search Refinement</a:t>
            </a:r>
            <a:endParaRPr lang="en-US" sz="1750" dirty="0"/>
          </a:p>
        </p:txBody>
      </p:sp>
      <p:sp>
        <p:nvSpPr>
          <p:cNvPr id="6" name="Text 3"/>
          <p:cNvSpPr/>
          <p:nvPr/>
        </p:nvSpPr>
        <p:spPr>
          <a:xfrm>
            <a:off x="793790" y="3491984"/>
            <a:ext cx="6409730" cy="857250"/>
          </a:xfrm>
          <a:prstGeom prst="rect">
            <a:avLst/>
          </a:prstGeom>
          <a:noFill/>
          <a:ln/>
        </p:spPr>
        <p:txBody>
          <a:bodyPr wrap="square" lIns="0" tIns="0" rIns="0" bIns="0" rtlCol="0" anchor="t"/>
          <a:lstStyle/>
          <a:p>
            <a:pPr marL="0" indent="0" algn="l">
              <a:lnSpc>
                <a:spcPts val="2250"/>
              </a:lnSpc>
              <a:buNone/>
            </a:pPr>
            <a:r>
              <a:rPr lang="en-US" sz="1400" dirty="0">
                <a:solidFill>
                  <a:srgbClr val="DCD7E5"/>
                </a:solidFill>
                <a:latin typeface="Heebo Light" pitchFamily="34" charset="0"/>
                <a:ea typeface="Heebo Light" pitchFamily="34" charset="-122"/>
                <a:cs typeface="Heebo Light" pitchFamily="34" charset="-120"/>
              </a:rPr>
              <a:t>Further explored the application of A* search, emphasizing how well-designed heuristics significantly reduce computational complexity and improve solution quality.</a:t>
            </a:r>
            <a:endParaRPr lang="en-US" sz="1400" dirty="0"/>
          </a:p>
        </p:txBody>
      </p:sp>
      <p:pic>
        <p:nvPicPr>
          <p:cNvPr id="7" name="Image 1" descr="preencoded.png"/>
          <p:cNvPicPr>
            <a:picLocks noChangeAspect="1"/>
          </p:cNvPicPr>
          <p:nvPr/>
        </p:nvPicPr>
        <p:blipFill>
          <a:blip r:embed="rId4"/>
          <a:stretch>
            <a:fillRect/>
          </a:stretch>
        </p:blipFill>
        <p:spPr>
          <a:xfrm>
            <a:off x="7426762" y="2436138"/>
            <a:ext cx="446484" cy="446484"/>
          </a:xfrm>
          <a:prstGeom prst="rect">
            <a:avLst/>
          </a:prstGeom>
        </p:spPr>
      </p:pic>
      <p:sp>
        <p:nvSpPr>
          <p:cNvPr id="8" name="Text 4"/>
          <p:cNvSpPr/>
          <p:nvPr/>
        </p:nvSpPr>
        <p:spPr>
          <a:xfrm>
            <a:off x="7426762" y="3105864"/>
            <a:ext cx="2232779" cy="278963"/>
          </a:xfrm>
          <a:prstGeom prst="rect">
            <a:avLst/>
          </a:prstGeom>
          <a:noFill/>
          <a:ln/>
        </p:spPr>
        <p:txBody>
          <a:bodyPr wrap="none" lIns="0" tIns="0" rIns="0" bIns="0" rtlCol="0" anchor="t"/>
          <a:lstStyle/>
          <a:p>
            <a:pPr marL="0" indent="0" algn="l">
              <a:lnSpc>
                <a:spcPts val="2150"/>
              </a:lnSpc>
              <a:buNone/>
            </a:pPr>
            <a:r>
              <a:rPr lang="en-US" sz="1750" b="1" dirty="0">
                <a:solidFill>
                  <a:srgbClr val="DCD7E5"/>
                </a:solidFill>
                <a:latin typeface="Montserrat" pitchFamily="34" charset="0"/>
                <a:ea typeface="Montserrat" pitchFamily="34" charset="-122"/>
                <a:cs typeface="Montserrat" pitchFamily="34" charset="-120"/>
              </a:rPr>
              <a:t>Hill Climbing</a:t>
            </a:r>
            <a:endParaRPr lang="en-US" sz="1750" dirty="0"/>
          </a:p>
        </p:txBody>
      </p:sp>
      <p:sp>
        <p:nvSpPr>
          <p:cNvPr id="9" name="Text 5"/>
          <p:cNvSpPr/>
          <p:nvPr/>
        </p:nvSpPr>
        <p:spPr>
          <a:xfrm>
            <a:off x="7426762" y="3491984"/>
            <a:ext cx="6409849" cy="571500"/>
          </a:xfrm>
          <a:prstGeom prst="rect">
            <a:avLst/>
          </a:prstGeom>
          <a:noFill/>
          <a:ln/>
        </p:spPr>
        <p:txBody>
          <a:bodyPr wrap="square" lIns="0" tIns="0" rIns="0" bIns="0" rtlCol="0" anchor="t"/>
          <a:lstStyle/>
          <a:p>
            <a:pPr marL="0" indent="0" algn="l">
              <a:lnSpc>
                <a:spcPts val="2250"/>
              </a:lnSpc>
              <a:buNone/>
            </a:pPr>
            <a:r>
              <a:rPr lang="en-US" sz="1400" dirty="0">
                <a:solidFill>
                  <a:srgbClr val="DCD7E5"/>
                </a:solidFill>
                <a:latin typeface="Heebo Light" pitchFamily="34" charset="0"/>
                <a:ea typeface="Heebo Light" pitchFamily="34" charset="-122"/>
                <a:cs typeface="Heebo Light" pitchFamily="34" charset="-120"/>
              </a:rPr>
              <a:t>Practiced this greedy local search algorithm, which continuously moves in the direction of increasing value, aiming to find local optima in optimization problems.</a:t>
            </a:r>
            <a:endParaRPr lang="en-US" sz="1400" dirty="0"/>
          </a:p>
        </p:txBody>
      </p:sp>
      <p:pic>
        <p:nvPicPr>
          <p:cNvPr id="10" name="Image 2" descr="preencoded.png"/>
          <p:cNvPicPr>
            <a:picLocks noChangeAspect="1"/>
          </p:cNvPicPr>
          <p:nvPr/>
        </p:nvPicPr>
        <p:blipFill>
          <a:blip r:embed="rId5"/>
          <a:stretch>
            <a:fillRect/>
          </a:stretch>
        </p:blipFill>
        <p:spPr>
          <a:xfrm>
            <a:off x="793790" y="4795718"/>
            <a:ext cx="446484" cy="446484"/>
          </a:xfrm>
          <a:prstGeom prst="rect">
            <a:avLst/>
          </a:prstGeom>
        </p:spPr>
      </p:pic>
      <p:sp>
        <p:nvSpPr>
          <p:cNvPr id="11" name="Text 6"/>
          <p:cNvSpPr/>
          <p:nvPr/>
        </p:nvSpPr>
        <p:spPr>
          <a:xfrm>
            <a:off x="793790" y="5465445"/>
            <a:ext cx="2455545" cy="278963"/>
          </a:xfrm>
          <a:prstGeom prst="rect">
            <a:avLst/>
          </a:prstGeom>
          <a:noFill/>
          <a:ln/>
        </p:spPr>
        <p:txBody>
          <a:bodyPr wrap="none" lIns="0" tIns="0" rIns="0" bIns="0" rtlCol="0" anchor="t"/>
          <a:lstStyle/>
          <a:p>
            <a:pPr marL="0" indent="0" algn="l">
              <a:lnSpc>
                <a:spcPts val="2150"/>
              </a:lnSpc>
              <a:buNone/>
            </a:pPr>
            <a:r>
              <a:rPr lang="en-US" sz="1750" b="1" dirty="0">
                <a:solidFill>
                  <a:srgbClr val="DCD7E5"/>
                </a:solidFill>
                <a:latin typeface="Montserrat" pitchFamily="34" charset="0"/>
                <a:ea typeface="Montserrat" pitchFamily="34" charset="-122"/>
                <a:cs typeface="Montserrat" pitchFamily="34" charset="-120"/>
              </a:rPr>
              <a:t>Simulated Annealing</a:t>
            </a:r>
            <a:endParaRPr lang="en-US" sz="1750" dirty="0"/>
          </a:p>
        </p:txBody>
      </p:sp>
      <p:sp>
        <p:nvSpPr>
          <p:cNvPr id="12" name="Text 7"/>
          <p:cNvSpPr/>
          <p:nvPr/>
        </p:nvSpPr>
        <p:spPr>
          <a:xfrm>
            <a:off x="793790" y="5851565"/>
            <a:ext cx="6409730" cy="857250"/>
          </a:xfrm>
          <a:prstGeom prst="rect">
            <a:avLst/>
          </a:prstGeom>
          <a:noFill/>
          <a:ln/>
        </p:spPr>
        <p:txBody>
          <a:bodyPr wrap="square" lIns="0" tIns="0" rIns="0" bIns="0" rtlCol="0" anchor="t"/>
          <a:lstStyle/>
          <a:p>
            <a:pPr marL="0" indent="0" algn="l">
              <a:lnSpc>
                <a:spcPts val="2250"/>
              </a:lnSpc>
              <a:buNone/>
            </a:pPr>
            <a:r>
              <a:rPr lang="en-US" sz="1400" dirty="0">
                <a:solidFill>
                  <a:srgbClr val="DCD7E5"/>
                </a:solidFill>
                <a:latin typeface="Heebo Light" pitchFamily="34" charset="0"/>
                <a:ea typeface="Heebo Light" pitchFamily="34" charset="-122"/>
                <a:cs typeface="Heebo Light" pitchFamily="34" charset="-120"/>
              </a:rPr>
              <a:t>Implemented this metaheuristic optimization algorithm, inspired by annealing in metallurgy, to escape local optima and find near-global solutions by allowing occasional "bad" moves.</a:t>
            </a:r>
            <a:endParaRPr lang="en-US" sz="1400" dirty="0"/>
          </a:p>
        </p:txBody>
      </p:sp>
      <p:pic>
        <p:nvPicPr>
          <p:cNvPr id="13" name="Image 3" descr="preencoded.png"/>
          <p:cNvPicPr>
            <a:picLocks noChangeAspect="1"/>
          </p:cNvPicPr>
          <p:nvPr/>
        </p:nvPicPr>
        <p:blipFill>
          <a:blip r:embed="rId6"/>
          <a:stretch>
            <a:fillRect/>
          </a:stretch>
        </p:blipFill>
        <p:spPr>
          <a:xfrm>
            <a:off x="7426762" y="4795718"/>
            <a:ext cx="446484" cy="446484"/>
          </a:xfrm>
          <a:prstGeom prst="rect">
            <a:avLst/>
          </a:prstGeom>
        </p:spPr>
      </p:pic>
      <p:sp>
        <p:nvSpPr>
          <p:cNvPr id="14" name="Text 8"/>
          <p:cNvSpPr/>
          <p:nvPr/>
        </p:nvSpPr>
        <p:spPr>
          <a:xfrm>
            <a:off x="7426762" y="5465445"/>
            <a:ext cx="2598539" cy="278963"/>
          </a:xfrm>
          <a:prstGeom prst="rect">
            <a:avLst/>
          </a:prstGeom>
          <a:noFill/>
          <a:ln/>
        </p:spPr>
        <p:txBody>
          <a:bodyPr wrap="none" lIns="0" tIns="0" rIns="0" bIns="0" rtlCol="0" anchor="t"/>
          <a:lstStyle/>
          <a:p>
            <a:pPr marL="0" indent="0" algn="l">
              <a:lnSpc>
                <a:spcPts val="2150"/>
              </a:lnSpc>
              <a:buNone/>
            </a:pPr>
            <a:r>
              <a:rPr lang="en-US" sz="1750" b="1" dirty="0">
                <a:solidFill>
                  <a:srgbClr val="DCD7E5"/>
                </a:solidFill>
                <a:latin typeface="Montserrat" pitchFamily="34" charset="0"/>
                <a:ea typeface="Montserrat" pitchFamily="34" charset="-122"/>
                <a:cs typeface="Montserrat" pitchFamily="34" charset="-120"/>
              </a:rPr>
              <a:t>Genetic Programming</a:t>
            </a:r>
            <a:endParaRPr lang="en-US" sz="1750" dirty="0"/>
          </a:p>
        </p:txBody>
      </p:sp>
      <p:sp>
        <p:nvSpPr>
          <p:cNvPr id="15" name="Text 9"/>
          <p:cNvSpPr/>
          <p:nvPr/>
        </p:nvSpPr>
        <p:spPr>
          <a:xfrm>
            <a:off x="7426762" y="5851565"/>
            <a:ext cx="6409849" cy="857250"/>
          </a:xfrm>
          <a:prstGeom prst="rect">
            <a:avLst/>
          </a:prstGeom>
          <a:noFill/>
          <a:ln/>
        </p:spPr>
        <p:txBody>
          <a:bodyPr wrap="square" lIns="0" tIns="0" rIns="0" bIns="0" rtlCol="0" anchor="t"/>
          <a:lstStyle/>
          <a:p>
            <a:pPr marL="0" indent="0" algn="l">
              <a:lnSpc>
                <a:spcPts val="2250"/>
              </a:lnSpc>
              <a:buNone/>
            </a:pPr>
            <a:r>
              <a:rPr lang="en-US" sz="1400" dirty="0">
                <a:solidFill>
                  <a:srgbClr val="DCD7E5"/>
                </a:solidFill>
                <a:latin typeface="Heebo Light" pitchFamily="34" charset="0"/>
                <a:ea typeface="Heebo Light" pitchFamily="34" charset="-122"/>
                <a:cs typeface="Heebo Light" pitchFamily="34" charset="-120"/>
              </a:rPr>
              <a:t>Explored genetic algorithms, a powerful class of optimization techniques inspired by natural selection, for solving complex search and optimization problems by evolving solutions.</a:t>
            </a:r>
            <a:endParaRPr lang="en-US" sz="1400" dirty="0"/>
          </a:p>
        </p:txBody>
      </p:sp>
      <p:sp>
        <p:nvSpPr>
          <p:cNvPr id="16" name="Text 10"/>
          <p:cNvSpPr/>
          <p:nvPr/>
        </p:nvSpPr>
        <p:spPr>
          <a:xfrm>
            <a:off x="793790" y="6909673"/>
            <a:ext cx="13042821" cy="571500"/>
          </a:xfrm>
          <a:prstGeom prst="rect">
            <a:avLst/>
          </a:prstGeom>
          <a:noFill/>
          <a:ln/>
        </p:spPr>
        <p:txBody>
          <a:bodyPr wrap="square" lIns="0" tIns="0" rIns="0" bIns="0" rtlCol="0" anchor="t"/>
          <a:lstStyle/>
          <a:p>
            <a:pPr marL="0" indent="0" algn="l">
              <a:lnSpc>
                <a:spcPts val="2250"/>
              </a:lnSpc>
              <a:buNone/>
            </a:pPr>
            <a:r>
              <a:rPr lang="en-US" sz="1400" dirty="0">
                <a:solidFill>
                  <a:srgbClr val="DCD7E5"/>
                </a:solidFill>
                <a:latin typeface="Heebo Light" pitchFamily="34" charset="0"/>
                <a:ea typeface="Heebo Light" pitchFamily="34" charset="-122"/>
                <a:cs typeface="Heebo Light" pitchFamily="34" charset="-120"/>
              </a:rPr>
              <a:t>These methods are incredibly useful in various applications, particularly in optimization tasks and in developing more intelligent and adaptive agents that can make better decisions under uncertainty.</a:t>
            </a:r>
            <a:endParaRPr lang="en-US" sz="14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934283"/>
            <a:ext cx="13042821" cy="1178243"/>
          </a:xfrm>
          <a:prstGeom prst="rect">
            <a:avLst/>
          </a:prstGeom>
          <a:noFill/>
          <a:ln/>
        </p:spPr>
        <p:txBody>
          <a:bodyPr wrap="square" lIns="0" tIns="0" rIns="0" bIns="0" rtlCol="0" anchor="t"/>
          <a:lstStyle/>
          <a:p>
            <a:pPr marL="0" indent="0" algn="l">
              <a:lnSpc>
                <a:spcPts val="4600"/>
              </a:lnSpc>
              <a:buNone/>
            </a:pPr>
            <a:r>
              <a:rPr lang="en-US" sz="3700" b="1" dirty="0">
                <a:solidFill>
                  <a:srgbClr val="F2F0F4"/>
                </a:solidFill>
                <a:latin typeface="Montserrat" pitchFamily="34" charset="0"/>
                <a:ea typeface="Montserrat" pitchFamily="34" charset="-122"/>
                <a:cs typeface="Montserrat" pitchFamily="34" charset="-120"/>
              </a:rPr>
              <a:t>Strategic Play: Game Playing and Constraint Satisfaction Problems</a:t>
            </a:r>
            <a:endParaRPr lang="en-US" sz="3700" dirty="0"/>
          </a:p>
        </p:txBody>
      </p:sp>
      <p:sp>
        <p:nvSpPr>
          <p:cNvPr id="3" name="Text 1"/>
          <p:cNvSpPr/>
          <p:nvPr/>
        </p:nvSpPr>
        <p:spPr>
          <a:xfrm>
            <a:off x="793790" y="2489597"/>
            <a:ext cx="13042821" cy="603409"/>
          </a:xfrm>
          <a:prstGeom prst="rect">
            <a:avLst/>
          </a:prstGeom>
          <a:noFill/>
          <a:ln/>
        </p:spPr>
        <p:txBody>
          <a:bodyPr wrap="square" lIns="0" tIns="0" rIns="0" bIns="0" rtlCol="0" anchor="t"/>
          <a:lstStyle/>
          <a:p>
            <a:pPr marL="0" indent="0" algn="l">
              <a:lnSpc>
                <a:spcPts val="2350"/>
              </a:lnSpc>
              <a:buNone/>
            </a:pPr>
            <a:r>
              <a:rPr lang="en-US" sz="1450" dirty="0">
                <a:solidFill>
                  <a:srgbClr val="DCD7E5"/>
                </a:solidFill>
                <a:latin typeface="Heebo Light" pitchFamily="34" charset="0"/>
                <a:ea typeface="Heebo Light" pitchFamily="34" charset="-122"/>
                <a:cs typeface="Heebo Light" pitchFamily="34" charset="-120"/>
              </a:rPr>
              <a:t>The course also ventured into the fascinating realms of game playing and Constraint Satisfaction Problems (CSPs), showcasing AI's ability to navigate strategic environments and solve logical puzzles.</a:t>
            </a:r>
            <a:endParaRPr lang="en-US" sz="1450" dirty="0"/>
          </a:p>
        </p:txBody>
      </p:sp>
      <p:sp>
        <p:nvSpPr>
          <p:cNvPr id="4" name="Text 2"/>
          <p:cNvSpPr/>
          <p:nvPr/>
        </p:nvSpPr>
        <p:spPr>
          <a:xfrm>
            <a:off x="793790" y="3493532"/>
            <a:ext cx="2356842" cy="294680"/>
          </a:xfrm>
          <a:prstGeom prst="rect">
            <a:avLst/>
          </a:prstGeom>
          <a:noFill/>
          <a:ln/>
        </p:spPr>
        <p:txBody>
          <a:bodyPr wrap="none" lIns="0" tIns="0" rIns="0" bIns="0" rtlCol="0" anchor="t"/>
          <a:lstStyle/>
          <a:p>
            <a:pPr marL="0" indent="0" algn="l">
              <a:lnSpc>
                <a:spcPts val="2300"/>
              </a:lnSpc>
              <a:buNone/>
            </a:pPr>
            <a:r>
              <a:rPr lang="en-US" sz="1850" b="1" dirty="0">
                <a:solidFill>
                  <a:srgbClr val="F2F0F4"/>
                </a:solidFill>
                <a:latin typeface="Montserrat" pitchFamily="34" charset="0"/>
                <a:ea typeface="Montserrat" pitchFamily="34" charset="-122"/>
                <a:cs typeface="Montserrat" pitchFamily="34" charset="-120"/>
              </a:rPr>
              <a:t>Game Algorithms</a:t>
            </a:r>
            <a:endParaRPr lang="en-US" sz="1850" dirty="0"/>
          </a:p>
        </p:txBody>
      </p:sp>
      <p:sp>
        <p:nvSpPr>
          <p:cNvPr id="5" name="Text 3"/>
          <p:cNvSpPr/>
          <p:nvPr/>
        </p:nvSpPr>
        <p:spPr>
          <a:xfrm>
            <a:off x="793790" y="3976688"/>
            <a:ext cx="6291382" cy="603409"/>
          </a:xfrm>
          <a:prstGeom prst="rect">
            <a:avLst/>
          </a:prstGeom>
          <a:noFill/>
          <a:ln/>
        </p:spPr>
        <p:txBody>
          <a:bodyPr wrap="square" lIns="0" tIns="0" rIns="0" bIns="0" rtlCol="0" anchor="t"/>
          <a:lstStyle/>
          <a:p>
            <a:pPr marL="0" indent="0" algn="l">
              <a:lnSpc>
                <a:spcPts val="2350"/>
              </a:lnSpc>
              <a:buNone/>
            </a:pPr>
            <a:r>
              <a:rPr lang="en-US" sz="1450" dirty="0">
                <a:solidFill>
                  <a:srgbClr val="DCD7E5"/>
                </a:solidFill>
                <a:latin typeface="Heebo Light" pitchFamily="34" charset="0"/>
                <a:ea typeface="Heebo Light" pitchFamily="34" charset="-122"/>
                <a:cs typeface="Heebo Light" pitchFamily="34" charset="-120"/>
              </a:rPr>
              <a:t>We studied algorithms that enable AI agents to play games strategically, understanding opponents' moves and anticipating outcomes:</a:t>
            </a:r>
            <a:endParaRPr lang="en-US" sz="1450" dirty="0"/>
          </a:p>
        </p:txBody>
      </p:sp>
      <p:sp>
        <p:nvSpPr>
          <p:cNvPr id="6" name="Text 4"/>
          <p:cNvSpPr/>
          <p:nvPr/>
        </p:nvSpPr>
        <p:spPr>
          <a:xfrm>
            <a:off x="793790" y="4749760"/>
            <a:ext cx="6291382" cy="1206818"/>
          </a:xfrm>
          <a:prstGeom prst="rect">
            <a:avLst/>
          </a:prstGeom>
          <a:noFill/>
          <a:ln/>
        </p:spPr>
        <p:txBody>
          <a:bodyPr wrap="square" lIns="0" tIns="0" rIns="0" bIns="0" rtlCol="0" anchor="t"/>
          <a:lstStyle/>
          <a:p>
            <a:pPr marL="342900" indent="-342900" algn="l">
              <a:lnSpc>
                <a:spcPts val="2350"/>
              </a:lnSpc>
              <a:buSzPct val="100000"/>
              <a:buChar char="•"/>
            </a:pPr>
            <a:r>
              <a:rPr lang="en-US" sz="1450" b="1" dirty="0">
                <a:solidFill>
                  <a:srgbClr val="DCD7E5"/>
                </a:solidFill>
                <a:latin typeface="Heebo Light" pitchFamily="34" charset="0"/>
                <a:ea typeface="Heebo Light" pitchFamily="34" charset="-122"/>
                <a:cs typeface="Heebo Light" pitchFamily="34" charset="-120"/>
              </a:rPr>
              <a:t>Minimax Algorithm:</a:t>
            </a:r>
            <a:r>
              <a:rPr lang="en-US" sz="1450" dirty="0">
                <a:solidFill>
                  <a:srgbClr val="DCD7E5"/>
                </a:solidFill>
                <a:latin typeface="Heebo Light" pitchFamily="34" charset="0"/>
                <a:ea typeface="Heebo Light" pitchFamily="34" charset="-122"/>
                <a:cs typeface="Heebo Light" pitchFamily="34" charset="-120"/>
              </a:rPr>
              <a:t> A decision-making rule used in artificial intelligence for minimizing the possible loss for a worst-case scenario. It involves a recursive search to find the optimal move assuming an intelligent opponent.</a:t>
            </a:r>
            <a:endParaRPr lang="en-US" sz="1450" dirty="0"/>
          </a:p>
        </p:txBody>
      </p:sp>
      <p:sp>
        <p:nvSpPr>
          <p:cNvPr id="7" name="Text 5"/>
          <p:cNvSpPr/>
          <p:nvPr/>
        </p:nvSpPr>
        <p:spPr>
          <a:xfrm>
            <a:off x="793790" y="6022538"/>
            <a:ext cx="6291382" cy="1206818"/>
          </a:xfrm>
          <a:prstGeom prst="rect">
            <a:avLst/>
          </a:prstGeom>
          <a:noFill/>
          <a:ln/>
        </p:spPr>
        <p:txBody>
          <a:bodyPr wrap="square" lIns="0" tIns="0" rIns="0" bIns="0" rtlCol="0" anchor="t"/>
          <a:lstStyle/>
          <a:p>
            <a:pPr marL="342900" indent="-342900" algn="l">
              <a:lnSpc>
                <a:spcPts val="2350"/>
              </a:lnSpc>
              <a:buSzPct val="100000"/>
              <a:buChar char="•"/>
            </a:pPr>
            <a:r>
              <a:rPr lang="en-US" sz="1450" b="1" dirty="0">
                <a:solidFill>
                  <a:srgbClr val="DCD7E5"/>
                </a:solidFill>
                <a:latin typeface="Heebo Light" pitchFamily="34" charset="0"/>
                <a:ea typeface="Heebo Light" pitchFamily="34" charset="-122"/>
                <a:cs typeface="Heebo Light" pitchFamily="34" charset="-120"/>
              </a:rPr>
              <a:t>Alpha-Beta Pruning:</a:t>
            </a:r>
            <a:r>
              <a:rPr lang="en-US" sz="1450" dirty="0">
                <a:solidFill>
                  <a:srgbClr val="DCD7E5"/>
                </a:solidFill>
                <a:latin typeface="Heebo Light" pitchFamily="34" charset="0"/>
                <a:ea typeface="Heebo Light" pitchFamily="34" charset="-122"/>
                <a:cs typeface="Heebo Light" pitchFamily="34" charset="-120"/>
              </a:rPr>
              <a:t> An optimization technique for minimax that reduces the number of nodes evaluated in the search tree, significantly improving efficiency. We applied these in projects like Tic-Tac-Toe and Chess, observing how AI makes optimal decisions.</a:t>
            </a:r>
            <a:endParaRPr lang="en-US" sz="1450" dirty="0"/>
          </a:p>
        </p:txBody>
      </p:sp>
      <p:sp>
        <p:nvSpPr>
          <p:cNvPr id="8" name="Text 6"/>
          <p:cNvSpPr/>
          <p:nvPr/>
        </p:nvSpPr>
        <p:spPr>
          <a:xfrm>
            <a:off x="7552849" y="3493532"/>
            <a:ext cx="4910495" cy="294680"/>
          </a:xfrm>
          <a:prstGeom prst="rect">
            <a:avLst/>
          </a:prstGeom>
          <a:noFill/>
          <a:ln/>
        </p:spPr>
        <p:txBody>
          <a:bodyPr wrap="none" lIns="0" tIns="0" rIns="0" bIns="0" rtlCol="0" anchor="t"/>
          <a:lstStyle/>
          <a:p>
            <a:pPr marL="0" indent="0" algn="l">
              <a:lnSpc>
                <a:spcPts val="2300"/>
              </a:lnSpc>
              <a:buNone/>
            </a:pPr>
            <a:r>
              <a:rPr lang="en-US" sz="1850" b="1" dirty="0">
                <a:solidFill>
                  <a:srgbClr val="F2F0F4"/>
                </a:solidFill>
                <a:latin typeface="Montserrat" pitchFamily="34" charset="0"/>
                <a:ea typeface="Montserrat" pitchFamily="34" charset="-122"/>
                <a:cs typeface="Montserrat" pitchFamily="34" charset="-120"/>
              </a:rPr>
              <a:t>Constraint Satisfaction Problems (CSPs)</a:t>
            </a:r>
            <a:endParaRPr lang="en-US" sz="1850" dirty="0"/>
          </a:p>
        </p:txBody>
      </p:sp>
      <p:sp>
        <p:nvSpPr>
          <p:cNvPr id="9" name="Text 7"/>
          <p:cNvSpPr/>
          <p:nvPr/>
        </p:nvSpPr>
        <p:spPr>
          <a:xfrm>
            <a:off x="7552849" y="3976688"/>
            <a:ext cx="6291382" cy="603409"/>
          </a:xfrm>
          <a:prstGeom prst="rect">
            <a:avLst/>
          </a:prstGeom>
          <a:noFill/>
          <a:ln/>
        </p:spPr>
        <p:txBody>
          <a:bodyPr wrap="square" lIns="0" tIns="0" rIns="0" bIns="0" rtlCol="0" anchor="t"/>
          <a:lstStyle/>
          <a:p>
            <a:pPr marL="0" indent="0" algn="l">
              <a:lnSpc>
                <a:spcPts val="2350"/>
              </a:lnSpc>
              <a:buNone/>
            </a:pPr>
            <a:r>
              <a:rPr lang="en-US" sz="1450" dirty="0">
                <a:solidFill>
                  <a:srgbClr val="DCD7E5"/>
                </a:solidFill>
                <a:latin typeface="Heebo Light" pitchFamily="34" charset="0"/>
                <a:ea typeface="Heebo Light" pitchFamily="34" charset="-122"/>
                <a:cs typeface="Heebo Light" pitchFamily="34" charset="-120"/>
              </a:rPr>
              <a:t>CSPs involve finding a state that satisfies a given set of constraints. These problems are ubiquitous in AI:</a:t>
            </a:r>
            <a:endParaRPr lang="en-US" sz="1450" dirty="0"/>
          </a:p>
        </p:txBody>
      </p:sp>
      <p:sp>
        <p:nvSpPr>
          <p:cNvPr id="10" name="Text 8"/>
          <p:cNvSpPr/>
          <p:nvPr/>
        </p:nvSpPr>
        <p:spPr>
          <a:xfrm>
            <a:off x="7552849" y="4749760"/>
            <a:ext cx="6291382" cy="905113"/>
          </a:xfrm>
          <a:prstGeom prst="rect">
            <a:avLst/>
          </a:prstGeom>
          <a:noFill/>
          <a:ln/>
        </p:spPr>
        <p:txBody>
          <a:bodyPr wrap="square" lIns="0" tIns="0" rIns="0" bIns="0" rtlCol="0" anchor="t"/>
          <a:lstStyle/>
          <a:p>
            <a:pPr marL="342900" indent="-342900" algn="l">
              <a:lnSpc>
                <a:spcPts val="2350"/>
              </a:lnSpc>
              <a:buSzPct val="100000"/>
              <a:buChar char="•"/>
            </a:pPr>
            <a:r>
              <a:rPr lang="en-US" sz="1450" b="1" dirty="0">
                <a:solidFill>
                  <a:srgbClr val="DCD7E5"/>
                </a:solidFill>
                <a:latin typeface="Heebo Light" pitchFamily="34" charset="0"/>
                <a:ea typeface="Heebo Light" pitchFamily="34" charset="-122"/>
                <a:cs typeface="Heebo Light" pitchFamily="34" charset="-120"/>
              </a:rPr>
              <a:t>Examples:</a:t>
            </a:r>
            <a:r>
              <a:rPr lang="en-US" sz="1450" dirty="0">
                <a:solidFill>
                  <a:srgbClr val="DCD7E5"/>
                </a:solidFill>
                <a:latin typeface="Heebo Light" pitchFamily="34" charset="0"/>
                <a:ea typeface="Heebo Light" pitchFamily="34" charset="-122"/>
                <a:cs typeface="Heebo Light" pitchFamily="34" charset="-120"/>
              </a:rPr>
              <a:t> Classic CSPs like Sudoku (placing numbers with row/column/block constraints) and Map Coloring (assigning colors to regions such that adjacent regions have different colors) were explored.</a:t>
            </a:r>
            <a:endParaRPr lang="en-US" sz="1450" dirty="0"/>
          </a:p>
        </p:txBody>
      </p:sp>
      <p:sp>
        <p:nvSpPr>
          <p:cNvPr id="11" name="Text 9"/>
          <p:cNvSpPr/>
          <p:nvPr/>
        </p:nvSpPr>
        <p:spPr>
          <a:xfrm>
            <a:off x="7552849" y="5720834"/>
            <a:ext cx="6291382" cy="1508522"/>
          </a:xfrm>
          <a:prstGeom prst="rect">
            <a:avLst/>
          </a:prstGeom>
          <a:noFill/>
          <a:ln/>
        </p:spPr>
        <p:txBody>
          <a:bodyPr wrap="square" lIns="0" tIns="0" rIns="0" bIns="0" rtlCol="0" anchor="t"/>
          <a:lstStyle/>
          <a:p>
            <a:pPr marL="342900" indent="-342900" algn="l">
              <a:lnSpc>
                <a:spcPts val="2350"/>
              </a:lnSpc>
              <a:buSzPct val="100000"/>
              <a:buChar char="•"/>
            </a:pPr>
            <a:r>
              <a:rPr lang="en-US" sz="1450" b="1" dirty="0">
                <a:solidFill>
                  <a:srgbClr val="DCD7E5"/>
                </a:solidFill>
                <a:latin typeface="Heebo Light" pitchFamily="34" charset="0"/>
                <a:ea typeface="Heebo Light" pitchFamily="34" charset="-122"/>
                <a:cs typeface="Heebo Light" pitchFamily="34" charset="-120"/>
              </a:rPr>
              <a:t>Solving Techniques:</a:t>
            </a:r>
            <a:r>
              <a:rPr lang="en-US" sz="1450" dirty="0">
                <a:solidFill>
                  <a:srgbClr val="DCD7E5"/>
                </a:solidFill>
                <a:latin typeface="Heebo Light" pitchFamily="34" charset="0"/>
                <a:ea typeface="Heebo Light" pitchFamily="34" charset="-122"/>
                <a:cs typeface="Heebo Light" pitchFamily="34" charset="-120"/>
              </a:rPr>
              <a:t> We implemented and analyzed techniques such as </a:t>
            </a:r>
            <a:r>
              <a:rPr lang="en-US" sz="1450" b="1" dirty="0">
                <a:solidFill>
                  <a:srgbClr val="DCD7E5"/>
                </a:solidFill>
                <a:latin typeface="Heebo Light" pitchFamily="34" charset="0"/>
                <a:ea typeface="Heebo Light" pitchFamily="34" charset="-122"/>
                <a:cs typeface="Heebo Light" pitchFamily="34" charset="-120"/>
              </a:rPr>
              <a:t>Backtracking Search</a:t>
            </a:r>
            <a:r>
              <a:rPr lang="en-US" sz="1450" dirty="0">
                <a:solidFill>
                  <a:srgbClr val="DCD7E5"/>
                </a:solidFill>
                <a:latin typeface="Heebo Light" pitchFamily="34" charset="0"/>
                <a:ea typeface="Heebo Light" pitchFamily="34" charset="-122"/>
                <a:cs typeface="Heebo Light" pitchFamily="34" charset="-120"/>
              </a:rPr>
              <a:t> (a general algorithm for finding all solutions to some computational problems, notably constraint satisfaction problems) and </a:t>
            </a:r>
            <a:r>
              <a:rPr lang="en-US" sz="1450" b="1" dirty="0">
                <a:solidFill>
                  <a:srgbClr val="DCD7E5"/>
                </a:solidFill>
                <a:latin typeface="Heebo Light" pitchFamily="34" charset="0"/>
                <a:ea typeface="Heebo Light" pitchFamily="34" charset="-122"/>
                <a:cs typeface="Heebo Light" pitchFamily="34" charset="-120"/>
              </a:rPr>
              <a:t>Forward Checking</a:t>
            </a:r>
            <a:r>
              <a:rPr lang="en-US" sz="1450" dirty="0">
                <a:solidFill>
                  <a:srgbClr val="DCD7E5"/>
                </a:solidFill>
                <a:latin typeface="Heebo Light" pitchFamily="34" charset="0"/>
                <a:ea typeface="Heebo Light" pitchFamily="34" charset="-122"/>
                <a:cs typeface="Heebo Light" pitchFamily="34" charset="-120"/>
              </a:rPr>
              <a:t> (a technique that prunes the domain of unassigned variables as soon as a variable is assigned).</a:t>
            </a:r>
            <a:endParaRPr lang="en-US" sz="14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92361" y="545425"/>
            <a:ext cx="13045678" cy="1176337"/>
          </a:xfrm>
          <a:prstGeom prst="rect">
            <a:avLst/>
          </a:prstGeom>
          <a:noFill/>
          <a:ln/>
        </p:spPr>
        <p:txBody>
          <a:bodyPr wrap="square" lIns="0" tIns="0" rIns="0" bIns="0" rtlCol="0" anchor="t"/>
          <a:lstStyle/>
          <a:p>
            <a:pPr marL="0" indent="0" algn="l">
              <a:lnSpc>
                <a:spcPts val="4600"/>
              </a:lnSpc>
              <a:buNone/>
            </a:pPr>
            <a:r>
              <a:rPr lang="en-US" sz="3700" b="1" dirty="0">
                <a:solidFill>
                  <a:srgbClr val="F2F0F4"/>
                </a:solidFill>
                <a:latin typeface="Montserrat" pitchFamily="34" charset="0"/>
                <a:ea typeface="Montserrat" pitchFamily="34" charset="-122"/>
                <a:cs typeface="Montserrat" pitchFamily="34" charset="-120"/>
              </a:rPr>
              <a:t>Representing and Reasoning: Knowledge &amp; Uncertainty</a:t>
            </a:r>
            <a:endParaRPr lang="en-US" sz="3700" dirty="0"/>
          </a:p>
        </p:txBody>
      </p:sp>
      <p:sp>
        <p:nvSpPr>
          <p:cNvPr id="3" name="Text 1"/>
          <p:cNvSpPr/>
          <p:nvPr/>
        </p:nvSpPr>
        <p:spPr>
          <a:xfrm>
            <a:off x="792361" y="2098119"/>
            <a:ext cx="13045678" cy="602218"/>
          </a:xfrm>
          <a:prstGeom prst="rect">
            <a:avLst/>
          </a:prstGeom>
          <a:noFill/>
          <a:ln/>
        </p:spPr>
        <p:txBody>
          <a:bodyPr wrap="square" lIns="0" tIns="0" rIns="0" bIns="0" rtlCol="0" anchor="t"/>
          <a:lstStyle/>
          <a:p>
            <a:pPr marL="0" indent="0" algn="l">
              <a:lnSpc>
                <a:spcPts val="2350"/>
              </a:lnSpc>
              <a:buNone/>
            </a:pPr>
            <a:r>
              <a:rPr lang="en-US" sz="1450" dirty="0">
                <a:solidFill>
                  <a:srgbClr val="DCD7E5"/>
                </a:solidFill>
                <a:latin typeface="Heebo Light" pitchFamily="34" charset="0"/>
                <a:ea typeface="Heebo Light" pitchFamily="34" charset="-122"/>
                <a:cs typeface="Heebo Light" pitchFamily="34" charset="-120"/>
              </a:rPr>
              <a:t>A crucial aspect of building intelligent systems is enabling them to acquire, represent, and reason with knowledge. Our curriculum covered fundamental approaches to knowledge representation and handling uncertainty.</a:t>
            </a:r>
            <a:endParaRPr lang="en-US" sz="1450" dirty="0"/>
          </a:p>
        </p:txBody>
      </p:sp>
      <p:pic>
        <p:nvPicPr>
          <p:cNvPr id="4" name="Image 0" descr="preencoded.png"/>
          <p:cNvPicPr>
            <a:picLocks noChangeAspect="1"/>
          </p:cNvPicPr>
          <p:nvPr/>
        </p:nvPicPr>
        <p:blipFill>
          <a:blip r:embed="rId3"/>
          <a:stretch>
            <a:fillRect/>
          </a:stretch>
        </p:blipFill>
        <p:spPr>
          <a:xfrm>
            <a:off x="792361" y="3171468"/>
            <a:ext cx="6428780" cy="91440"/>
          </a:xfrm>
          <a:prstGeom prst="rect">
            <a:avLst/>
          </a:prstGeom>
        </p:spPr>
      </p:pic>
      <p:pic>
        <p:nvPicPr>
          <p:cNvPr id="5" name="Image 1" descr="preencoded.png"/>
          <p:cNvPicPr>
            <a:picLocks noChangeAspect="1"/>
          </p:cNvPicPr>
          <p:nvPr/>
        </p:nvPicPr>
        <p:blipFill>
          <a:blip r:embed="rId4"/>
          <a:stretch>
            <a:fillRect/>
          </a:stretch>
        </p:blipFill>
        <p:spPr>
          <a:xfrm>
            <a:off x="3724394" y="2912031"/>
            <a:ext cx="564594" cy="564594"/>
          </a:xfrm>
          <a:prstGeom prst="rect">
            <a:avLst/>
          </a:prstGeom>
        </p:spPr>
      </p:pic>
      <p:pic>
        <p:nvPicPr>
          <p:cNvPr id="6" name="Image 2" descr="preencoded.png"/>
          <p:cNvPicPr>
            <a:picLocks noChangeAspect="1"/>
          </p:cNvPicPr>
          <p:nvPr/>
        </p:nvPicPr>
        <p:blipFill>
          <a:blip r:embed="rId5"/>
          <a:stretch>
            <a:fillRect/>
          </a:stretch>
        </p:blipFill>
        <p:spPr>
          <a:xfrm>
            <a:off x="3893820" y="3053120"/>
            <a:ext cx="225743" cy="282297"/>
          </a:xfrm>
          <a:prstGeom prst="rect">
            <a:avLst/>
          </a:prstGeom>
        </p:spPr>
      </p:pic>
      <p:sp>
        <p:nvSpPr>
          <p:cNvPr id="7" name="Text 2"/>
          <p:cNvSpPr/>
          <p:nvPr/>
        </p:nvSpPr>
        <p:spPr>
          <a:xfrm>
            <a:off x="1003340" y="3664744"/>
            <a:ext cx="3366968" cy="294084"/>
          </a:xfrm>
          <a:prstGeom prst="rect">
            <a:avLst/>
          </a:prstGeom>
          <a:noFill/>
          <a:ln/>
        </p:spPr>
        <p:txBody>
          <a:bodyPr wrap="none" lIns="0" tIns="0" rIns="0" bIns="0" rtlCol="0" anchor="t"/>
          <a:lstStyle/>
          <a:p>
            <a:pPr marL="0" indent="0" algn="l">
              <a:lnSpc>
                <a:spcPts val="2300"/>
              </a:lnSpc>
              <a:buNone/>
            </a:pPr>
            <a:r>
              <a:rPr lang="en-US" sz="1850" b="1" dirty="0">
                <a:solidFill>
                  <a:srgbClr val="DCD7E5"/>
                </a:solidFill>
                <a:latin typeface="Montserrat" pitchFamily="34" charset="0"/>
                <a:ea typeface="Montserrat" pitchFamily="34" charset="-122"/>
                <a:cs typeface="Montserrat" pitchFamily="34" charset="-120"/>
              </a:rPr>
              <a:t>Knowledge Representation</a:t>
            </a:r>
            <a:endParaRPr lang="en-US" sz="1850" dirty="0"/>
          </a:p>
        </p:txBody>
      </p:sp>
      <p:sp>
        <p:nvSpPr>
          <p:cNvPr id="8" name="Text 3"/>
          <p:cNvSpPr/>
          <p:nvPr/>
        </p:nvSpPr>
        <p:spPr>
          <a:xfrm>
            <a:off x="1003340" y="4071699"/>
            <a:ext cx="6006822" cy="602218"/>
          </a:xfrm>
          <a:prstGeom prst="rect">
            <a:avLst/>
          </a:prstGeom>
          <a:noFill/>
          <a:ln/>
        </p:spPr>
        <p:txBody>
          <a:bodyPr wrap="square" lIns="0" tIns="0" rIns="0" bIns="0" rtlCol="0" anchor="t"/>
          <a:lstStyle/>
          <a:p>
            <a:pPr marL="0" indent="0" algn="l">
              <a:lnSpc>
                <a:spcPts val="2350"/>
              </a:lnSpc>
              <a:buNone/>
            </a:pPr>
            <a:r>
              <a:rPr lang="en-US" sz="1450" dirty="0">
                <a:solidFill>
                  <a:srgbClr val="DCD7E5"/>
                </a:solidFill>
                <a:latin typeface="Heebo Light" pitchFamily="34" charset="0"/>
                <a:ea typeface="Heebo Light" pitchFamily="34" charset="-122"/>
                <a:cs typeface="Heebo Light" pitchFamily="34" charset="-120"/>
              </a:rPr>
              <a:t>We explored formal methods to encode information about the world, allowing AI systems to understand and manipulate facts. This included:</a:t>
            </a:r>
            <a:endParaRPr lang="en-US" sz="1450" dirty="0"/>
          </a:p>
        </p:txBody>
      </p:sp>
      <p:sp>
        <p:nvSpPr>
          <p:cNvPr id="9" name="Text 4"/>
          <p:cNvSpPr/>
          <p:nvPr/>
        </p:nvSpPr>
        <p:spPr>
          <a:xfrm>
            <a:off x="1003340" y="4786789"/>
            <a:ext cx="6006822" cy="903327"/>
          </a:xfrm>
          <a:prstGeom prst="rect">
            <a:avLst/>
          </a:prstGeom>
          <a:noFill/>
          <a:ln/>
        </p:spPr>
        <p:txBody>
          <a:bodyPr wrap="square" lIns="0" tIns="0" rIns="0" bIns="0" rtlCol="0" anchor="t"/>
          <a:lstStyle/>
          <a:p>
            <a:pPr marL="342900" indent="-342900" algn="l">
              <a:lnSpc>
                <a:spcPts val="2350"/>
              </a:lnSpc>
              <a:buSzPct val="100000"/>
              <a:buChar char="•"/>
            </a:pPr>
            <a:r>
              <a:rPr lang="en-US" sz="1450" b="1" dirty="0">
                <a:solidFill>
                  <a:srgbClr val="DCD7E5"/>
                </a:solidFill>
                <a:latin typeface="Heebo Light" pitchFamily="34" charset="0"/>
                <a:ea typeface="Heebo Light" pitchFamily="34" charset="-122"/>
                <a:cs typeface="Heebo Light" pitchFamily="34" charset="-120"/>
              </a:rPr>
              <a:t>Propositional Logic:</a:t>
            </a:r>
            <a:r>
              <a:rPr lang="en-US" sz="1450" dirty="0">
                <a:solidFill>
                  <a:srgbClr val="DCD7E5"/>
                </a:solidFill>
                <a:latin typeface="Heebo Light" pitchFamily="34" charset="0"/>
                <a:ea typeface="Heebo Light" pitchFamily="34" charset="-122"/>
                <a:cs typeface="Heebo Light" pitchFamily="34" charset="-120"/>
              </a:rPr>
              <a:t> A simple form of logic where statements are treated as atomic propositions (true or false), useful for representing basic facts.</a:t>
            </a:r>
            <a:endParaRPr lang="en-US" sz="1450" dirty="0"/>
          </a:p>
        </p:txBody>
      </p:sp>
      <p:sp>
        <p:nvSpPr>
          <p:cNvPr id="10" name="Text 5"/>
          <p:cNvSpPr/>
          <p:nvPr/>
        </p:nvSpPr>
        <p:spPr>
          <a:xfrm>
            <a:off x="1003340" y="5755958"/>
            <a:ext cx="6006822" cy="903327"/>
          </a:xfrm>
          <a:prstGeom prst="rect">
            <a:avLst/>
          </a:prstGeom>
          <a:noFill/>
          <a:ln/>
        </p:spPr>
        <p:txBody>
          <a:bodyPr wrap="square" lIns="0" tIns="0" rIns="0" bIns="0" rtlCol="0" anchor="t"/>
          <a:lstStyle/>
          <a:p>
            <a:pPr marL="342900" indent="-342900" algn="l">
              <a:lnSpc>
                <a:spcPts val="2350"/>
              </a:lnSpc>
              <a:buSzPct val="100000"/>
              <a:buChar char="•"/>
            </a:pPr>
            <a:r>
              <a:rPr lang="en-US" sz="1450" b="1" dirty="0">
                <a:solidFill>
                  <a:srgbClr val="DCD7E5"/>
                </a:solidFill>
                <a:latin typeface="Heebo Light" pitchFamily="34" charset="0"/>
                <a:ea typeface="Heebo Light" pitchFamily="34" charset="-122"/>
                <a:cs typeface="Heebo Light" pitchFamily="34" charset="-120"/>
              </a:rPr>
              <a:t>Predicate Logic:</a:t>
            </a:r>
            <a:r>
              <a:rPr lang="en-US" sz="1450" dirty="0">
                <a:solidFill>
                  <a:srgbClr val="DCD7E5"/>
                </a:solidFill>
                <a:latin typeface="Heebo Light" pitchFamily="34" charset="0"/>
                <a:ea typeface="Heebo Light" pitchFamily="34" charset="-122"/>
                <a:cs typeface="Heebo Light" pitchFamily="34" charset="-120"/>
              </a:rPr>
              <a:t> An extension of propositional logic that allows for variables, predicates, and quantifiers, enabling more expressive and detailed knowledge representation.</a:t>
            </a:r>
            <a:endParaRPr lang="en-US" sz="1450" dirty="0"/>
          </a:p>
        </p:txBody>
      </p:sp>
      <p:pic>
        <p:nvPicPr>
          <p:cNvPr id="11" name="Image 3" descr="preencoded.png"/>
          <p:cNvPicPr>
            <a:picLocks noChangeAspect="1"/>
          </p:cNvPicPr>
          <p:nvPr/>
        </p:nvPicPr>
        <p:blipFill>
          <a:blip r:embed="rId3"/>
          <a:stretch>
            <a:fillRect/>
          </a:stretch>
        </p:blipFill>
        <p:spPr>
          <a:xfrm>
            <a:off x="7409259" y="3171468"/>
            <a:ext cx="6428780" cy="91440"/>
          </a:xfrm>
          <a:prstGeom prst="rect">
            <a:avLst/>
          </a:prstGeom>
        </p:spPr>
      </p:pic>
      <p:pic>
        <p:nvPicPr>
          <p:cNvPr id="12" name="Image 4" descr="preencoded.png"/>
          <p:cNvPicPr>
            <a:picLocks noChangeAspect="1"/>
          </p:cNvPicPr>
          <p:nvPr/>
        </p:nvPicPr>
        <p:blipFill>
          <a:blip r:embed="rId4"/>
          <a:stretch>
            <a:fillRect/>
          </a:stretch>
        </p:blipFill>
        <p:spPr>
          <a:xfrm>
            <a:off x="10341293" y="2912031"/>
            <a:ext cx="564594" cy="564594"/>
          </a:xfrm>
          <a:prstGeom prst="rect">
            <a:avLst/>
          </a:prstGeom>
        </p:spPr>
      </p:pic>
      <p:pic>
        <p:nvPicPr>
          <p:cNvPr id="13" name="Image 5" descr="preencoded.png"/>
          <p:cNvPicPr>
            <a:picLocks noChangeAspect="1"/>
          </p:cNvPicPr>
          <p:nvPr/>
        </p:nvPicPr>
        <p:blipFill>
          <a:blip r:embed="rId6"/>
          <a:stretch>
            <a:fillRect/>
          </a:stretch>
        </p:blipFill>
        <p:spPr>
          <a:xfrm>
            <a:off x="10510718" y="3053120"/>
            <a:ext cx="225743" cy="282297"/>
          </a:xfrm>
          <a:prstGeom prst="rect">
            <a:avLst/>
          </a:prstGeom>
        </p:spPr>
      </p:pic>
      <p:sp>
        <p:nvSpPr>
          <p:cNvPr id="14" name="Text 6"/>
          <p:cNvSpPr/>
          <p:nvPr/>
        </p:nvSpPr>
        <p:spPr>
          <a:xfrm>
            <a:off x="7620238" y="3664744"/>
            <a:ext cx="2481143" cy="294084"/>
          </a:xfrm>
          <a:prstGeom prst="rect">
            <a:avLst/>
          </a:prstGeom>
          <a:noFill/>
          <a:ln/>
        </p:spPr>
        <p:txBody>
          <a:bodyPr wrap="none" lIns="0" tIns="0" rIns="0" bIns="0" rtlCol="0" anchor="t"/>
          <a:lstStyle/>
          <a:p>
            <a:pPr marL="0" indent="0" algn="l">
              <a:lnSpc>
                <a:spcPts val="2300"/>
              </a:lnSpc>
              <a:buNone/>
            </a:pPr>
            <a:r>
              <a:rPr lang="en-US" sz="1850" b="1" dirty="0">
                <a:solidFill>
                  <a:srgbClr val="DCD7E5"/>
                </a:solidFill>
                <a:latin typeface="Montserrat" pitchFamily="34" charset="0"/>
                <a:ea typeface="Montserrat" pitchFamily="34" charset="-122"/>
                <a:cs typeface="Montserrat" pitchFamily="34" charset="-120"/>
              </a:rPr>
              <a:t>Bayesian Reasoning</a:t>
            </a:r>
            <a:endParaRPr lang="en-US" sz="1850" dirty="0"/>
          </a:p>
        </p:txBody>
      </p:sp>
      <p:sp>
        <p:nvSpPr>
          <p:cNvPr id="15" name="Text 7"/>
          <p:cNvSpPr/>
          <p:nvPr/>
        </p:nvSpPr>
        <p:spPr>
          <a:xfrm>
            <a:off x="7620238" y="4071699"/>
            <a:ext cx="6006822" cy="903327"/>
          </a:xfrm>
          <a:prstGeom prst="rect">
            <a:avLst/>
          </a:prstGeom>
          <a:noFill/>
          <a:ln/>
        </p:spPr>
        <p:txBody>
          <a:bodyPr wrap="square" lIns="0" tIns="0" rIns="0" bIns="0" rtlCol="0" anchor="t"/>
          <a:lstStyle/>
          <a:p>
            <a:pPr marL="0" indent="0" algn="l">
              <a:lnSpc>
                <a:spcPts val="2350"/>
              </a:lnSpc>
              <a:buNone/>
            </a:pPr>
            <a:r>
              <a:rPr lang="en-US" sz="1450" dirty="0">
                <a:solidFill>
                  <a:srgbClr val="DCD7E5"/>
                </a:solidFill>
                <a:latin typeface="Heebo Light" pitchFamily="34" charset="0"/>
                <a:ea typeface="Heebo Light" pitchFamily="34" charset="-122"/>
                <a:cs typeface="Heebo Light" pitchFamily="34" charset="-120"/>
              </a:rPr>
              <a:t>Understanding that real-world knowledge is often uncertain, we delved into probabilistic reasoning. Bayesian reasoning provides a powerful framework to:</a:t>
            </a:r>
            <a:endParaRPr lang="en-US" sz="1450" dirty="0"/>
          </a:p>
        </p:txBody>
      </p:sp>
      <p:sp>
        <p:nvSpPr>
          <p:cNvPr id="16" name="Text 8"/>
          <p:cNvSpPr/>
          <p:nvPr/>
        </p:nvSpPr>
        <p:spPr>
          <a:xfrm>
            <a:off x="7620238" y="5087898"/>
            <a:ext cx="6006822" cy="602218"/>
          </a:xfrm>
          <a:prstGeom prst="rect">
            <a:avLst/>
          </a:prstGeom>
          <a:noFill/>
          <a:ln/>
        </p:spPr>
        <p:txBody>
          <a:bodyPr wrap="square" lIns="0" tIns="0" rIns="0" bIns="0" rtlCol="0" anchor="t"/>
          <a:lstStyle/>
          <a:p>
            <a:pPr marL="342900" indent="-342900" algn="l">
              <a:lnSpc>
                <a:spcPts val="2350"/>
              </a:lnSpc>
              <a:buSzPct val="100000"/>
              <a:buChar char="•"/>
            </a:pPr>
            <a:r>
              <a:rPr lang="en-US" sz="1450" b="1" dirty="0">
                <a:solidFill>
                  <a:srgbClr val="DCD7E5"/>
                </a:solidFill>
                <a:latin typeface="Heebo Light" pitchFamily="34" charset="0"/>
                <a:ea typeface="Heebo Light" pitchFamily="34" charset="-122"/>
                <a:cs typeface="Heebo Light" pitchFamily="34" charset="-120"/>
              </a:rPr>
              <a:t>Handle Uncertainty:</a:t>
            </a:r>
            <a:r>
              <a:rPr lang="en-US" sz="1450" dirty="0">
                <a:solidFill>
                  <a:srgbClr val="DCD7E5"/>
                </a:solidFill>
                <a:latin typeface="Heebo Light" pitchFamily="34" charset="0"/>
                <a:ea typeface="Heebo Light" pitchFamily="34" charset="-122"/>
                <a:cs typeface="Heebo Light" pitchFamily="34" charset="-120"/>
              </a:rPr>
              <a:t> Incorporate new evidence to update beliefs and make decisions under incomplete information.</a:t>
            </a:r>
            <a:endParaRPr lang="en-US" sz="1450" dirty="0"/>
          </a:p>
        </p:txBody>
      </p:sp>
      <p:sp>
        <p:nvSpPr>
          <p:cNvPr id="17" name="Text 9"/>
          <p:cNvSpPr/>
          <p:nvPr/>
        </p:nvSpPr>
        <p:spPr>
          <a:xfrm>
            <a:off x="7620238" y="5755958"/>
            <a:ext cx="6006822" cy="903327"/>
          </a:xfrm>
          <a:prstGeom prst="rect">
            <a:avLst/>
          </a:prstGeom>
          <a:noFill/>
          <a:ln/>
        </p:spPr>
        <p:txBody>
          <a:bodyPr wrap="square" lIns="0" tIns="0" rIns="0" bIns="0" rtlCol="0" anchor="t"/>
          <a:lstStyle/>
          <a:p>
            <a:pPr marL="342900" indent="-342900" algn="l">
              <a:lnSpc>
                <a:spcPts val="2350"/>
              </a:lnSpc>
              <a:buSzPct val="100000"/>
              <a:buChar char="•"/>
            </a:pPr>
            <a:r>
              <a:rPr lang="en-US" sz="1450" b="1" dirty="0">
                <a:solidFill>
                  <a:srgbClr val="DCD7E5"/>
                </a:solidFill>
                <a:latin typeface="Heebo Light" pitchFamily="34" charset="0"/>
                <a:ea typeface="Heebo Light" pitchFamily="34" charset="-122"/>
                <a:cs typeface="Heebo Light" pitchFamily="34" charset="-120"/>
              </a:rPr>
              <a:t>Make Predictions:</a:t>
            </a:r>
            <a:r>
              <a:rPr lang="en-US" sz="1450" dirty="0">
                <a:solidFill>
                  <a:srgbClr val="DCD7E5"/>
                </a:solidFill>
                <a:latin typeface="Heebo Light" pitchFamily="34" charset="0"/>
                <a:ea typeface="Heebo Light" pitchFamily="34" charset="-122"/>
                <a:cs typeface="Heebo Light" pitchFamily="34" charset="-120"/>
              </a:rPr>
              <a:t> Leverage probability theory to forecast future events or infer hidden states, crucial for applications like medical diagnosis and spam filtering.</a:t>
            </a:r>
            <a:endParaRPr lang="en-US" sz="1450" dirty="0"/>
          </a:p>
        </p:txBody>
      </p:sp>
      <p:sp>
        <p:nvSpPr>
          <p:cNvPr id="18" name="Text 10"/>
          <p:cNvSpPr/>
          <p:nvPr/>
        </p:nvSpPr>
        <p:spPr>
          <a:xfrm>
            <a:off x="792361" y="7081957"/>
            <a:ext cx="13045678" cy="602218"/>
          </a:xfrm>
          <a:prstGeom prst="rect">
            <a:avLst/>
          </a:prstGeom>
          <a:noFill/>
          <a:ln/>
        </p:spPr>
        <p:txBody>
          <a:bodyPr wrap="square" lIns="0" tIns="0" rIns="0" bIns="0" rtlCol="0" anchor="t"/>
          <a:lstStyle/>
          <a:p>
            <a:pPr marL="0" indent="0" algn="l">
              <a:lnSpc>
                <a:spcPts val="2350"/>
              </a:lnSpc>
              <a:buNone/>
            </a:pPr>
            <a:r>
              <a:rPr lang="en-US" sz="1450" dirty="0">
                <a:solidFill>
                  <a:srgbClr val="DCD7E5"/>
                </a:solidFill>
                <a:latin typeface="Heebo Light" pitchFamily="34" charset="0"/>
                <a:ea typeface="Heebo Light" pitchFamily="34" charset="-122"/>
                <a:cs typeface="Heebo Light" pitchFamily="34" charset="-120"/>
              </a:rPr>
              <a:t>These concepts are vital for building AI systems that can operate effectively in complex, unpredictable environments, moving beyond simple rule-based systems to more adaptable and intelligent agents.</a:t>
            </a:r>
            <a:endParaRPr lang="en-US" sz="14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650200" y="446961"/>
            <a:ext cx="7627025" cy="330160"/>
          </a:xfrm>
          <a:prstGeom prst="rect">
            <a:avLst/>
          </a:prstGeom>
          <a:noFill/>
          <a:ln/>
        </p:spPr>
        <p:txBody>
          <a:bodyPr wrap="none" lIns="0" tIns="0" rIns="0" bIns="0" rtlCol="0" anchor="t"/>
          <a:lstStyle/>
          <a:p>
            <a:pPr marL="0" indent="0" algn="l">
              <a:lnSpc>
                <a:spcPts val="2600"/>
              </a:lnSpc>
              <a:buNone/>
            </a:pPr>
            <a:r>
              <a:rPr lang="en-US" sz="2050" b="1" dirty="0">
                <a:solidFill>
                  <a:srgbClr val="F2F0F4"/>
                </a:solidFill>
                <a:latin typeface="Montserrat" pitchFamily="34" charset="0"/>
                <a:ea typeface="Montserrat" pitchFamily="34" charset="-122"/>
                <a:cs typeface="Montserrat" pitchFamily="34" charset="-120"/>
              </a:rPr>
              <a:t>Learning by Doing: Reinforcement Learning Paradigms</a:t>
            </a:r>
            <a:endParaRPr lang="en-US" sz="2050" dirty="0"/>
          </a:p>
        </p:txBody>
      </p:sp>
      <p:sp>
        <p:nvSpPr>
          <p:cNvPr id="3" name="Text 1"/>
          <p:cNvSpPr/>
          <p:nvPr/>
        </p:nvSpPr>
        <p:spPr>
          <a:xfrm>
            <a:off x="650200" y="988457"/>
            <a:ext cx="13329999" cy="338138"/>
          </a:xfrm>
          <a:prstGeom prst="rect">
            <a:avLst/>
          </a:prstGeom>
          <a:noFill/>
          <a:ln/>
        </p:spPr>
        <p:txBody>
          <a:bodyPr wrap="square" lIns="0" tIns="0" rIns="0" bIns="0" rtlCol="0" anchor="t"/>
          <a:lstStyle/>
          <a:p>
            <a:pPr marL="0" indent="0" algn="l">
              <a:lnSpc>
                <a:spcPts val="1300"/>
              </a:lnSpc>
              <a:buNone/>
            </a:pPr>
            <a:r>
              <a:rPr lang="en-US" sz="800" dirty="0">
                <a:solidFill>
                  <a:srgbClr val="DCD7E5"/>
                </a:solidFill>
                <a:latin typeface="Heebo Light" pitchFamily="34" charset="0"/>
                <a:ea typeface="Heebo Light" pitchFamily="34" charset="-122"/>
                <a:cs typeface="Heebo Light" pitchFamily="34" charset="-120"/>
              </a:rPr>
              <a:t>Reinforcement Learning (RL) is a powerful paradigm where an AI agent learns to make optimal decisions by interacting with an environment, receiving feedback in the form of rewards or penalties. This trial-and-error approach enables agents to discover the best strategies over time without explicit programming.</a:t>
            </a:r>
            <a:endParaRPr lang="en-US" sz="800" dirty="0"/>
          </a:p>
        </p:txBody>
      </p:sp>
      <p:pic>
        <p:nvPicPr>
          <p:cNvPr id="4" name="Image 0" descr="preencoded.png"/>
          <p:cNvPicPr>
            <a:picLocks noChangeAspect="1"/>
          </p:cNvPicPr>
          <p:nvPr/>
        </p:nvPicPr>
        <p:blipFill>
          <a:blip r:embed="rId3"/>
          <a:stretch>
            <a:fillRect/>
          </a:stretch>
        </p:blipFill>
        <p:spPr>
          <a:xfrm>
            <a:off x="650200" y="1564243"/>
            <a:ext cx="6536174" cy="6536174"/>
          </a:xfrm>
          <a:prstGeom prst="rect">
            <a:avLst/>
          </a:prstGeom>
        </p:spPr>
      </p:pic>
      <p:sp>
        <p:nvSpPr>
          <p:cNvPr id="5" name="Text 2"/>
          <p:cNvSpPr/>
          <p:nvPr/>
        </p:nvSpPr>
        <p:spPr>
          <a:xfrm>
            <a:off x="7451646" y="1551027"/>
            <a:ext cx="1677829" cy="165021"/>
          </a:xfrm>
          <a:prstGeom prst="rect">
            <a:avLst/>
          </a:prstGeom>
          <a:noFill/>
          <a:ln/>
        </p:spPr>
        <p:txBody>
          <a:bodyPr wrap="none" lIns="0" tIns="0" rIns="0" bIns="0" rtlCol="0" anchor="t"/>
          <a:lstStyle/>
          <a:p>
            <a:pPr marL="0" indent="0" algn="l">
              <a:lnSpc>
                <a:spcPts val="1300"/>
              </a:lnSpc>
              <a:buNone/>
            </a:pPr>
            <a:r>
              <a:rPr lang="en-US" sz="1000" b="1" dirty="0">
                <a:solidFill>
                  <a:srgbClr val="F2F0F4"/>
                </a:solidFill>
                <a:latin typeface="Montserrat" pitchFamily="34" charset="0"/>
                <a:ea typeface="Montserrat" pitchFamily="34" charset="-122"/>
                <a:cs typeface="Montserrat" pitchFamily="34" charset="-120"/>
              </a:rPr>
              <a:t>Key Algorithms Studied:</a:t>
            </a:r>
            <a:endParaRPr lang="en-US" sz="1000" dirty="0"/>
          </a:p>
        </p:txBody>
      </p:sp>
      <p:sp>
        <p:nvSpPr>
          <p:cNvPr id="6" name="Text 3"/>
          <p:cNvSpPr/>
          <p:nvPr/>
        </p:nvSpPr>
        <p:spPr>
          <a:xfrm>
            <a:off x="7451646" y="1821656"/>
            <a:ext cx="6536174" cy="422434"/>
          </a:xfrm>
          <a:prstGeom prst="rect">
            <a:avLst/>
          </a:prstGeom>
          <a:noFill/>
          <a:ln/>
        </p:spPr>
        <p:txBody>
          <a:bodyPr wrap="square" lIns="0" tIns="0" rIns="0" bIns="0" rtlCol="0" anchor="t"/>
          <a:lstStyle/>
          <a:p>
            <a:pPr marL="342900" indent="-342900" algn="l">
              <a:lnSpc>
                <a:spcPts val="1300"/>
              </a:lnSpc>
              <a:buSzPct val="100000"/>
              <a:buChar char="•"/>
            </a:pPr>
            <a:r>
              <a:rPr lang="en-US" sz="800" b="1" dirty="0">
                <a:solidFill>
                  <a:srgbClr val="DCD7E5"/>
                </a:solidFill>
                <a:latin typeface="Heebo Light" pitchFamily="34" charset="0"/>
                <a:ea typeface="Heebo Light" pitchFamily="34" charset="-122"/>
                <a:cs typeface="Heebo Light" pitchFamily="34" charset="-120"/>
              </a:rPr>
              <a:t>Value Iteration:</a:t>
            </a:r>
            <a:r>
              <a:rPr lang="en-US" sz="800" dirty="0">
                <a:solidFill>
                  <a:srgbClr val="DCD7E5"/>
                </a:solidFill>
                <a:latin typeface="Heebo Light" pitchFamily="34" charset="0"/>
                <a:ea typeface="Heebo Light" pitchFamily="34" charset="-122"/>
                <a:cs typeface="Heebo Light" pitchFamily="34" charset="-120"/>
              </a:rPr>
              <a:t> This algorithm iteratively computes the optimal value function for each state, representing the maximum cumulative reward an agent can expect from that state.</a:t>
            </a:r>
            <a:endParaRPr lang="en-US" sz="800" dirty="0"/>
          </a:p>
        </p:txBody>
      </p:sp>
      <p:sp>
        <p:nvSpPr>
          <p:cNvPr id="7" name="Text 4"/>
          <p:cNvSpPr/>
          <p:nvPr/>
        </p:nvSpPr>
        <p:spPr>
          <a:xfrm>
            <a:off x="7451646" y="2280999"/>
            <a:ext cx="6536174" cy="422434"/>
          </a:xfrm>
          <a:prstGeom prst="rect">
            <a:avLst/>
          </a:prstGeom>
          <a:noFill/>
          <a:ln/>
        </p:spPr>
        <p:txBody>
          <a:bodyPr wrap="square" lIns="0" tIns="0" rIns="0" bIns="0" rtlCol="0" anchor="t"/>
          <a:lstStyle/>
          <a:p>
            <a:pPr marL="342900" indent="-342900" algn="l">
              <a:lnSpc>
                <a:spcPts val="1300"/>
              </a:lnSpc>
              <a:buSzPct val="100000"/>
              <a:buChar char="•"/>
            </a:pPr>
            <a:r>
              <a:rPr lang="en-US" sz="800" b="1" dirty="0">
                <a:solidFill>
                  <a:srgbClr val="DCD7E5"/>
                </a:solidFill>
                <a:latin typeface="Heebo Light" pitchFamily="34" charset="0"/>
                <a:ea typeface="Heebo Light" pitchFamily="34" charset="-122"/>
                <a:cs typeface="Heebo Light" pitchFamily="34" charset="-120"/>
              </a:rPr>
              <a:t>Policy Iteration:</a:t>
            </a:r>
            <a:r>
              <a:rPr lang="en-US" sz="800" dirty="0">
                <a:solidFill>
                  <a:srgbClr val="DCD7E5"/>
                </a:solidFill>
                <a:latin typeface="Heebo Light" pitchFamily="34" charset="0"/>
                <a:ea typeface="Heebo Light" pitchFamily="34" charset="-122"/>
                <a:cs typeface="Heebo Light" pitchFamily="34" charset="-120"/>
              </a:rPr>
              <a:t> An alternative to Value Iteration, which alternates between policy evaluation (calculating the value of the current policy) and policy improvement (updating the policy based on the new value function).</a:t>
            </a:r>
            <a:endParaRPr lang="en-US" sz="800" dirty="0"/>
          </a:p>
        </p:txBody>
      </p:sp>
      <p:sp>
        <p:nvSpPr>
          <p:cNvPr id="8" name="Text 5"/>
          <p:cNvSpPr/>
          <p:nvPr/>
        </p:nvSpPr>
        <p:spPr>
          <a:xfrm>
            <a:off x="7451646" y="2798445"/>
            <a:ext cx="6536174" cy="422434"/>
          </a:xfrm>
          <a:prstGeom prst="rect">
            <a:avLst/>
          </a:prstGeom>
          <a:noFill/>
          <a:ln/>
        </p:spPr>
        <p:txBody>
          <a:bodyPr wrap="square" lIns="0" tIns="0" rIns="0" bIns="0" rtlCol="0" anchor="t"/>
          <a:lstStyle/>
          <a:p>
            <a:pPr marL="0" indent="0" algn="l">
              <a:lnSpc>
                <a:spcPts val="1650"/>
              </a:lnSpc>
              <a:buNone/>
            </a:pPr>
            <a:r>
              <a:rPr lang="en-US" sz="1000" dirty="0">
                <a:solidFill>
                  <a:srgbClr val="DCD7E5"/>
                </a:solidFill>
                <a:latin typeface="Heebo Light" pitchFamily="34" charset="0"/>
                <a:ea typeface="Heebo Light" pitchFamily="34" charset="-122"/>
                <a:cs typeface="Heebo Light" pitchFamily="34" charset="-120"/>
              </a:rPr>
              <a:t>These algorithms form the backbone of many advanced AI applications, particularly in scenarios where the optimal behavior is not explicitly known. We implemented and observed their convergence to optimal policies.</a:t>
            </a:r>
            <a:endParaRPr lang="en-US" sz="1000" dirty="0"/>
          </a:p>
        </p:txBody>
      </p:sp>
      <p:sp>
        <p:nvSpPr>
          <p:cNvPr id="9" name="Text 6"/>
          <p:cNvSpPr/>
          <p:nvPr/>
        </p:nvSpPr>
        <p:spPr>
          <a:xfrm>
            <a:off x="650200" y="8338066"/>
            <a:ext cx="13329999" cy="169069"/>
          </a:xfrm>
          <a:prstGeom prst="rect">
            <a:avLst/>
          </a:prstGeom>
          <a:noFill/>
          <a:ln/>
        </p:spPr>
        <p:txBody>
          <a:bodyPr wrap="none" lIns="0" tIns="0" rIns="0" bIns="0" rtlCol="0" anchor="t"/>
          <a:lstStyle/>
          <a:p>
            <a:pPr marL="0" indent="0" algn="l">
              <a:lnSpc>
                <a:spcPts val="1300"/>
              </a:lnSpc>
              <a:buNone/>
            </a:pPr>
            <a:r>
              <a:rPr lang="en-US" sz="800" dirty="0">
                <a:solidFill>
                  <a:srgbClr val="DCD7E5"/>
                </a:solidFill>
                <a:latin typeface="Heebo Light" pitchFamily="34" charset="0"/>
                <a:ea typeface="Heebo Light" pitchFamily="34" charset="-122"/>
                <a:cs typeface="Heebo Light" pitchFamily="34" charset="-120"/>
              </a:rPr>
              <a:t>The practical applications of reinforcement learning are vast and include developing highly sophisticated game agents (like those that master chess or Go), training robots for complex tasks, and optimizing resource management systems.</a:t>
            </a:r>
            <a:endParaRPr lang="en-US" sz="8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93790" y="1061918"/>
            <a:ext cx="12025908" cy="620078"/>
          </a:xfrm>
          <a:prstGeom prst="rect">
            <a:avLst/>
          </a:prstGeom>
          <a:noFill/>
          <a:ln/>
        </p:spPr>
        <p:txBody>
          <a:bodyPr wrap="none" lIns="0" tIns="0" rIns="0" bIns="0" rtlCol="0" anchor="t"/>
          <a:lstStyle/>
          <a:p>
            <a:pPr marL="0" indent="0" algn="l">
              <a:lnSpc>
                <a:spcPts val="4850"/>
              </a:lnSpc>
              <a:buNone/>
            </a:pPr>
            <a:r>
              <a:rPr lang="en-US" sz="3900" b="1" dirty="0">
                <a:solidFill>
                  <a:srgbClr val="F2F0F4"/>
                </a:solidFill>
                <a:latin typeface="Montserrat" pitchFamily="34" charset="0"/>
                <a:ea typeface="Montserrat" pitchFamily="34" charset="-122"/>
                <a:cs typeface="Montserrat" pitchFamily="34" charset="-120"/>
              </a:rPr>
              <a:t>Practical Application: Labs and Acquired Skills</a:t>
            </a:r>
            <a:endParaRPr lang="en-US" sz="3900" dirty="0"/>
          </a:p>
        </p:txBody>
      </p:sp>
      <p:sp>
        <p:nvSpPr>
          <p:cNvPr id="3" name="Text 1"/>
          <p:cNvSpPr/>
          <p:nvPr/>
        </p:nvSpPr>
        <p:spPr>
          <a:xfrm>
            <a:off x="793790" y="2078831"/>
            <a:ext cx="13042821" cy="635079"/>
          </a:xfrm>
          <a:prstGeom prst="rect">
            <a:avLst/>
          </a:prstGeom>
          <a:noFill/>
          <a:ln/>
        </p:spPr>
        <p:txBody>
          <a:bodyPr wrap="square" lIns="0" tIns="0" rIns="0" bIns="0" rtlCol="0" anchor="t"/>
          <a:lstStyle/>
          <a:p>
            <a:pPr marL="0" indent="0" algn="l">
              <a:lnSpc>
                <a:spcPts val="2500"/>
              </a:lnSpc>
              <a:buNone/>
            </a:pPr>
            <a:r>
              <a:rPr lang="en-US" sz="1550" dirty="0">
                <a:solidFill>
                  <a:srgbClr val="DCD7E5"/>
                </a:solidFill>
                <a:latin typeface="Heebo Light" pitchFamily="34" charset="0"/>
                <a:ea typeface="Heebo Light" pitchFamily="34" charset="-122"/>
                <a:cs typeface="Heebo Light" pitchFamily="34" charset="-120"/>
              </a:rPr>
              <a:t>The theoretical knowledge gained throughout the course was reinforced through extensive practical lab sessions, organized into three distinct folders. These labs were instrumental in translating concepts into tangible skills, preparing us for real-world AI challenges.</a:t>
            </a:r>
            <a:endParaRPr lang="en-US" sz="1550" dirty="0"/>
          </a:p>
        </p:txBody>
      </p:sp>
      <p:sp>
        <p:nvSpPr>
          <p:cNvPr id="4" name="Shape 2"/>
          <p:cNvSpPr/>
          <p:nvPr/>
        </p:nvSpPr>
        <p:spPr>
          <a:xfrm>
            <a:off x="793790" y="2937153"/>
            <a:ext cx="4215289" cy="3054668"/>
          </a:xfrm>
          <a:prstGeom prst="roundRect">
            <a:avLst>
              <a:gd name="adj" fmla="val 2729"/>
            </a:avLst>
          </a:prstGeom>
          <a:noFill/>
          <a:ln w="22860">
            <a:solidFill>
              <a:srgbClr val="4A2C85"/>
            </a:solidFill>
            <a:prstDash val="solid"/>
          </a:ln>
        </p:spPr>
      </p:sp>
      <p:sp>
        <p:nvSpPr>
          <p:cNvPr id="5" name="Shape 3"/>
          <p:cNvSpPr/>
          <p:nvPr/>
        </p:nvSpPr>
        <p:spPr>
          <a:xfrm>
            <a:off x="816650" y="2960013"/>
            <a:ext cx="4169569" cy="595313"/>
          </a:xfrm>
          <a:prstGeom prst="roundRect">
            <a:avLst>
              <a:gd name="adj" fmla="val 9395"/>
            </a:avLst>
          </a:prstGeom>
          <a:solidFill>
            <a:srgbClr val="31136C"/>
          </a:solidFill>
          <a:ln/>
        </p:spPr>
      </p:sp>
      <p:pic>
        <p:nvPicPr>
          <p:cNvPr id="6" name="Image 0" descr="preencoded.png"/>
          <p:cNvPicPr>
            <a:picLocks noChangeAspect="1"/>
          </p:cNvPicPr>
          <p:nvPr/>
        </p:nvPicPr>
        <p:blipFill>
          <a:blip r:embed="rId3"/>
          <a:stretch>
            <a:fillRect/>
          </a:stretch>
        </p:blipFill>
        <p:spPr>
          <a:xfrm>
            <a:off x="2752606" y="3067764"/>
            <a:ext cx="297656" cy="372070"/>
          </a:xfrm>
          <a:prstGeom prst="rect">
            <a:avLst/>
          </a:prstGeom>
        </p:spPr>
      </p:pic>
      <p:sp>
        <p:nvSpPr>
          <p:cNvPr id="7" name="Text 4"/>
          <p:cNvSpPr/>
          <p:nvPr/>
        </p:nvSpPr>
        <p:spPr>
          <a:xfrm>
            <a:off x="1015008" y="3753683"/>
            <a:ext cx="2480905" cy="310158"/>
          </a:xfrm>
          <a:prstGeom prst="rect">
            <a:avLst/>
          </a:prstGeom>
          <a:noFill/>
          <a:ln/>
        </p:spPr>
        <p:txBody>
          <a:bodyPr wrap="none" lIns="0" tIns="0" rIns="0" bIns="0" rtlCol="0" anchor="t"/>
          <a:lstStyle/>
          <a:p>
            <a:pPr marL="0" indent="0" algn="l">
              <a:lnSpc>
                <a:spcPts val="2400"/>
              </a:lnSpc>
              <a:buNone/>
            </a:pPr>
            <a:r>
              <a:rPr lang="en-US" sz="1950" b="1" dirty="0">
                <a:solidFill>
                  <a:srgbClr val="DCD7E5"/>
                </a:solidFill>
                <a:latin typeface="Montserrat" pitchFamily="34" charset="0"/>
                <a:ea typeface="Montserrat" pitchFamily="34" charset="-122"/>
                <a:cs typeface="Montserrat" pitchFamily="34" charset="-120"/>
              </a:rPr>
              <a:t>Algorithms Folder</a:t>
            </a:r>
            <a:endParaRPr lang="en-US" sz="1950" dirty="0"/>
          </a:p>
        </p:txBody>
      </p:sp>
      <p:sp>
        <p:nvSpPr>
          <p:cNvPr id="8" name="Text 5"/>
          <p:cNvSpPr/>
          <p:nvPr/>
        </p:nvSpPr>
        <p:spPr>
          <a:xfrm>
            <a:off x="1015008" y="4182904"/>
            <a:ext cx="3772853" cy="1587698"/>
          </a:xfrm>
          <a:prstGeom prst="rect">
            <a:avLst/>
          </a:prstGeom>
          <a:noFill/>
          <a:ln/>
        </p:spPr>
        <p:txBody>
          <a:bodyPr wrap="square" lIns="0" tIns="0" rIns="0" bIns="0" rtlCol="0" anchor="t"/>
          <a:lstStyle/>
          <a:p>
            <a:pPr marL="0" indent="0" algn="l">
              <a:lnSpc>
                <a:spcPts val="2500"/>
              </a:lnSpc>
              <a:buNone/>
            </a:pPr>
            <a:r>
              <a:rPr lang="en-US" sz="1550" dirty="0">
                <a:solidFill>
                  <a:srgbClr val="DCD7E5"/>
                </a:solidFill>
                <a:latin typeface="Heebo Light" pitchFamily="34" charset="0"/>
                <a:ea typeface="Heebo Light" pitchFamily="34" charset="-122"/>
                <a:cs typeface="Heebo Light" pitchFamily="34" charset="-120"/>
              </a:rPr>
              <a:t>Contained all the Python code implementations of various AI algorithms, complete with diverse input-output examples to demonstrate their functionality and behavior.</a:t>
            </a:r>
            <a:endParaRPr lang="en-US" sz="1550" dirty="0"/>
          </a:p>
        </p:txBody>
      </p:sp>
      <p:sp>
        <p:nvSpPr>
          <p:cNvPr id="9" name="Shape 6"/>
          <p:cNvSpPr/>
          <p:nvPr/>
        </p:nvSpPr>
        <p:spPr>
          <a:xfrm>
            <a:off x="5207437" y="2937153"/>
            <a:ext cx="4215408" cy="3054668"/>
          </a:xfrm>
          <a:prstGeom prst="roundRect">
            <a:avLst>
              <a:gd name="adj" fmla="val 2729"/>
            </a:avLst>
          </a:prstGeom>
          <a:noFill/>
          <a:ln w="22860">
            <a:solidFill>
              <a:srgbClr val="4A2C85"/>
            </a:solidFill>
            <a:prstDash val="solid"/>
          </a:ln>
        </p:spPr>
      </p:sp>
      <p:sp>
        <p:nvSpPr>
          <p:cNvPr id="10" name="Shape 7"/>
          <p:cNvSpPr/>
          <p:nvPr/>
        </p:nvSpPr>
        <p:spPr>
          <a:xfrm>
            <a:off x="5230297" y="2960013"/>
            <a:ext cx="4169688" cy="595313"/>
          </a:xfrm>
          <a:prstGeom prst="roundRect">
            <a:avLst>
              <a:gd name="adj" fmla="val 9395"/>
            </a:avLst>
          </a:prstGeom>
          <a:solidFill>
            <a:srgbClr val="31136C"/>
          </a:solidFill>
          <a:ln/>
        </p:spPr>
      </p:sp>
      <p:pic>
        <p:nvPicPr>
          <p:cNvPr id="11" name="Image 1" descr="preencoded.png"/>
          <p:cNvPicPr>
            <a:picLocks noChangeAspect="1"/>
          </p:cNvPicPr>
          <p:nvPr/>
        </p:nvPicPr>
        <p:blipFill>
          <a:blip r:embed="rId4"/>
          <a:stretch>
            <a:fillRect/>
          </a:stretch>
        </p:blipFill>
        <p:spPr>
          <a:xfrm>
            <a:off x="7166253" y="3067764"/>
            <a:ext cx="297656" cy="372070"/>
          </a:xfrm>
          <a:prstGeom prst="rect">
            <a:avLst/>
          </a:prstGeom>
        </p:spPr>
      </p:pic>
      <p:sp>
        <p:nvSpPr>
          <p:cNvPr id="12" name="Text 8"/>
          <p:cNvSpPr/>
          <p:nvPr/>
        </p:nvSpPr>
        <p:spPr>
          <a:xfrm>
            <a:off x="5428655" y="3753683"/>
            <a:ext cx="2480905" cy="310158"/>
          </a:xfrm>
          <a:prstGeom prst="rect">
            <a:avLst/>
          </a:prstGeom>
          <a:noFill/>
          <a:ln/>
        </p:spPr>
        <p:txBody>
          <a:bodyPr wrap="none" lIns="0" tIns="0" rIns="0" bIns="0" rtlCol="0" anchor="t"/>
          <a:lstStyle/>
          <a:p>
            <a:pPr marL="0" indent="0" algn="l">
              <a:lnSpc>
                <a:spcPts val="2400"/>
              </a:lnSpc>
              <a:buNone/>
            </a:pPr>
            <a:r>
              <a:rPr lang="en-US" sz="1950" b="1" dirty="0">
                <a:solidFill>
                  <a:srgbClr val="DCD7E5"/>
                </a:solidFill>
                <a:latin typeface="Montserrat" pitchFamily="34" charset="0"/>
                <a:ea typeface="Montserrat" pitchFamily="34" charset="-122"/>
                <a:cs typeface="Montserrat" pitchFamily="34" charset="-120"/>
              </a:rPr>
              <a:t>AI Games Folder</a:t>
            </a:r>
            <a:endParaRPr lang="en-US" sz="1950" dirty="0"/>
          </a:p>
        </p:txBody>
      </p:sp>
      <p:sp>
        <p:nvSpPr>
          <p:cNvPr id="13" name="Text 9"/>
          <p:cNvSpPr/>
          <p:nvPr/>
        </p:nvSpPr>
        <p:spPr>
          <a:xfrm>
            <a:off x="5428655" y="4182904"/>
            <a:ext cx="3772972" cy="1587698"/>
          </a:xfrm>
          <a:prstGeom prst="rect">
            <a:avLst/>
          </a:prstGeom>
          <a:noFill/>
          <a:ln/>
        </p:spPr>
        <p:txBody>
          <a:bodyPr wrap="square" lIns="0" tIns="0" rIns="0" bIns="0" rtlCol="0" anchor="t"/>
          <a:lstStyle/>
          <a:p>
            <a:pPr marL="0" indent="0" algn="l">
              <a:lnSpc>
                <a:spcPts val="2500"/>
              </a:lnSpc>
              <a:buNone/>
            </a:pPr>
            <a:r>
              <a:rPr lang="en-US" sz="1550" dirty="0">
                <a:solidFill>
                  <a:srgbClr val="DCD7E5"/>
                </a:solidFill>
                <a:latin typeface="Heebo Light" pitchFamily="34" charset="0"/>
                <a:ea typeface="Heebo Light" pitchFamily="34" charset="-122"/>
                <a:cs typeface="Heebo Light" pitchFamily="34" charset="-120"/>
              </a:rPr>
              <a:t>Dedicated to game projects, where we applied AI principles to develop intelligent game agents for classic games like Tic-Tac-Toe and Chess, showcasing strategic decision-making.</a:t>
            </a:r>
            <a:endParaRPr lang="en-US" sz="1550" dirty="0"/>
          </a:p>
        </p:txBody>
      </p:sp>
      <p:sp>
        <p:nvSpPr>
          <p:cNvPr id="14" name="Shape 10"/>
          <p:cNvSpPr/>
          <p:nvPr/>
        </p:nvSpPr>
        <p:spPr>
          <a:xfrm>
            <a:off x="9621203" y="2937153"/>
            <a:ext cx="4215289" cy="3054668"/>
          </a:xfrm>
          <a:prstGeom prst="roundRect">
            <a:avLst>
              <a:gd name="adj" fmla="val 2729"/>
            </a:avLst>
          </a:prstGeom>
          <a:noFill/>
          <a:ln w="22860">
            <a:solidFill>
              <a:srgbClr val="4A2C85"/>
            </a:solidFill>
            <a:prstDash val="solid"/>
          </a:ln>
        </p:spPr>
      </p:sp>
      <p:sp>
        <p:nvSpPr>
          <p:cNvPr id="15" name="Shape 11"/>
          <p:cNvSpPr/>
          <p:nvPr/>
        </p:nvSpPr>
        <p:spPr>
          <a:xfrm>
            <a:off x="9644063" y="2960013"/>
            <a:ext cx="4169569" cy="595313"/>
          </a:xfrm>
          <a:prstGeom prst="roundRect">
            <a:avLst>
              <a:gd name="adj" fmla="val 9395"/>
            </a:avLst>
          </a:prstGeom>
          <a:solidFill>
            <a:srgbClr val="31136C"/>
          </a:solidFill>
          <a:ln/>
        </p:spPr>
      </p:sp>
      <p:pic>
        <p:nvPicPr>
          <p:cNvPr id="16" name="Image 2" descr="preencoded.png"/>
          <p:cNvPicPr>
            <a:picLocks noChangeAspect="1"/>
          </p:cNvPicPr>
          <p:nvPr/>
        </p:nvPicPr>
        <p:blipFill>
          <a:blip r:embed="rId5"/>
          <a:stretch>
            <a:fillRect/>
          </a:stretch>
        </p:blipFill>
        <p:spPr>
          <a:xfrm>
            <a:off x="11580019" y="3067764"/>
            <a:ext cx="297656" cy="372070"/>
          </a:xfrm>
          <a:prstGeom prst="rect">
            <a:avLst/>
          </a:prstGeom>
        </p:spPr>
      </p:pic>
      <p:sp>
        <p:nvSpPr>
          <p:cNvPr id="17" name="Text 12"/>
          <p:cNvSpPr/>
          <p:nvPr/>
        </p:nvSpPr>
        <p:spPr>
          <a:xfrm>
            <a:off x="9842421" y="3753683"/>
            <a:ext cx="2480905" cy="310158"/>
          </a:xfrm>
          <a:prstGeom prst="rect">
            <a:avLst/>
          </a:prstGeom>
          <a:noFill/>
          <a:ln/>
        </p:spPr>
        <p:txBody>
          <a:bodyPr wrap="none" lIns="0" tIns="0" rIns="0" bIns="0" rtlCol="0" anchor="t"/>
          <a:lstStyle/>
          <a:p>
            <a:pPr marL="0" indent="0" algn="l">
              <a:lnSpc>
                <a:spcPts val="2400"/>
              </a:lnSpc>
              <a:buNone/>
            </a:pPr>
            <a:r>
              <a:rPr lang="en-US" sz="1950" b="1" dirty="0">
                <a:solidFill>
                  <a:srgbClr val="DCD7E5"/>
                </a:solidFill>
                <a:latin typeface="Montserrat" pitchFamily="34" charset="0"/>
                <a:ea typeface="Montserrat" pitchFamily="34" charset="-122"/>
                <a:cs typeface="Montserrat" pitchFamily="34" charset="-120"/>
              </a:rPr>
              <a:t>AI Tools Folder</a:t>
            </a:r>
            <a:endParaRPr lang="en-US" sz="1950" dirty="0"/>
          </a:p>
        </p:txBody>
      </p:sp>
      <p:sp>
        <p:nvSpPr>
          <p:cNvPr id="18" name="Text 13"/>
          <p:cNvSpPr/>
          <p:nvPr/>
        </p:nvSpPr>
        <p:spPr>
          <a:xfrm>
            <a:off x="9842421" y="4182904"/>
            <a:ext cx="3772853" cy="1587698"/>
          </a:xfrm>
          <a:prstGeom prst="rect">
            <a:avLst/>
          </a:prstGeom>
          <a:noFill/>
          <a:ln/>
        </p:spPr>
        <p:txBody>
          <a:bodyPr wrap="square" lIns="0" tIns="0" rIns="0" bIns="0" rtlCol="0" anchor="t"/>
          <a:lstStyle/>
          <a:p>
            <a:pPr marL="0" indent="0" algn="l">
              <a:lnSpc>
                <a:spcPts val="2500"/>
              </a:lnSpc>
              <a:buNone/>
            </a:pPr>
            <a:r>
              <a:rPr lang="en-US" sz="1550" dirty="0">
                <a:solidFill>
                  <a:srgbClr val="DCD7E5"/>
                </a:solidFill>
                <a:latin typeface="Heebo Light" pitchFamily="34" charset="0"/>
                <a:ea typeface="Heebo Light" pitchFamily="34" charset="-122"/>
                <a:cs typeface="Heebo Light" pitchFamily="34" charset="-120"/>
              </a:rPr>
              <a:t>Focused on practical application of AI in content creation, utilizing tools like Gamma for presentations, Pictory for video generation, and Canva for graphic design, enhancing our digital literacy.</a:t>
            </a:r>
            <a:endParaRPr lang="en-US" sz="1550" dirty="0"/>
          </a:p>
        </p:txBody>
      </p:sp>
      <p:sp>
        <p:nvSpPr>
          <p:cNvPr id="19" name="Text 14"/>
          <p:cNvSpPr/>
          <p:nvPr/>
        </p:nvSpPr>
        <p:spPr>
          <a:xfrm>
            <a:off x="793790" y="6215062"/>
            <a:ext cx="13042821" cy="952619"/>
          </a:xfrm>
          <a:prstGeom prst="rect">
            <a:avLst/>
          </a:prstGeom>
          <a:noFill/>
          <a:ln/>
        </p:spPr>
        <p:txBody>
          <a:bodyPr wrap="square" lIns="0" tIns="0" rIns="0" bIns="0" rtlCol="0" anchor="t"/>
          <a:lstStyle/>
          <a:p>
            <a:pPr marL="0" indent="0" algn="l">
              <a:lnSpc>
                <a:spcPts val="2500"/>
              </a:lnSpc>
              <a:buNone/>
            </a:pPr>
            <a:r>
              <a:rPr lang="en-US" sz="1550" dirty="0">
                <a:solidFill>
                  <a:srgbClr val="DCD7E5"/>
                </a:solidFill>
                <a:latin typeface="Heebo Light" pitchFamily="34" charset="0"/>
                <a:ea typeface="Heebo Light" pitchFamily="34" charset="-122"/>
                <a:cs typeface="Heebo Light" pitchFamily="34" charset="-120"/>
              </a:rPr>
              <a:t>Through these comprehensive labs, I gained invaluable skills including proficiency in Python programming, effective use of GitHub for version control and collaboration, mastery of various AI tools, significant improvement in coding practices and problem-solving abilities, and enhanced communication skills essential for technical presentations.</a:t>
            </a:r>
            <a:endParaRPr lang="en-US" sz="15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1787</Words>
  <Application>Microsoft Office PowerPoint</Application>
  <PresentationFormat>Custom</PresentationFormat>
  <Paragraphs>97</Paragraphs>
  <Slides>10</Slides>
  <Notes>10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Arial</vt:lpstr>
      <vt:lpstr>Montserrat</vt:lpstr>
      <vt:lpstr>Heebo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OLI AHMED</cp:lastModifiedBy>
  <cp:revision>1</cp:revision>
  <dcterms:created xsi:type="dcterms:W3CDTF">2025-07-09T20:32:31Z</dcterms:created>
  <dcterms:modified xsi:type="dcterms:W3CDTF">2025-07-09T20:33:42Z</dcterms:modified>
</cp:coreProperties>
</file>